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431" r:id="rId3"/>
    <p:sldId id="3434" r:id="rId4"/>
    <p:sldId id="261" r:id="rId5"/>
    <p:sldId id="3460" r:id="rId6"/>
    <p:sldId id="3461" r:id="rId7"/>
    <p:sldId id="3440" r:id="rId8"/>
    <p:sldId id="3456" r:id="rId9"/>
    <p:sldId id="3457" r:id="rId10"/>
    <p:sldId id="3446" r:id="rId11"/>
    <p:sldId id="3459" r:id="rId12"/>
    <p:sldId id="3449" r:id="rId13"/>
    <p:sldId id="3464" r:id="rId14"/>
    <p:sldId id="259" r:id="rId15"/>
    <p:sldId id="262" r:id="rId16"/>
    <p:sldId id="260" r:id="rId17"/>
    <p:sldId id="3462" r:id="rId18"/>
    <p:sldId id="263" r:id="rId19"/>
    <p:sldId id="257" r:id="rId20"/>
    <p:sldId id="3438" r:id="rId21"/>
    <p:sldId id="343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E8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F5E326-DBC0-44D1-80BB-BE45B0233B60}" v="180" dt="2024-07-08T10:16:58.1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NHRC%20DASHBOARD%20ANALYSIS%20JAN-JUNE%202024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NHRC%20DASHBOARD%20ANALYSIS%20JAN-JUNE%202024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NHRC%20DASHBOARD%20ANALYSIS%20JAN-JUNE%202024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NHRC%20DASHBOARD%20ANALYSIS%20JAN-JUNE%202024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NHRC%20DASHBOARD%20ANALYSIS%20JAN-JUNE%202024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NHRC%20DASHBOARD%20ANALYSIS%20JAN-JUNE%202024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June%202024/JUNE%202024%20HUMAN%20RIGHTS%20SITUATION%20DASHBOAR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y%202024/MAY%202024%20HUMAN%20RIGHTS%20SITUATION%20DASHBOAR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d.docs.live.net/9313a78b19e3dbda/Kingston/ARC/NHRC/ExO/Dashboards/June%202024/JUNE%202024%20HUMAN%20RIGHTS%20SITUATION%20DASHBOARD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rch/MARCH%202024%20HUMAN%20RIGHTS%20SITUATION%20DASHBOAR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3200" b="1" i="0" baseline="0" dirty="0">
                <a:effectLst/>
              </a:rPr>
              <a:t>June 2024 Complaints Across Geo-Political Zones</a:t>
            </a:r>
            <a:endParaRPr lang="en-GB" sz="24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'[JUNE 2024 HUMAN RIGHTS SITUATION DASHBOARD.xlsx]Zones 2'!$U$25:$Z$25</c:f>
              <c:strCache>
                <c:ptCount val="6"/>
                <c:pt idx="0">
                  <c:v>North West</c:v>
                </c:pt>
                <c:pt idx="1">
                  <c:v>North East</c:v>
                </c:pt>
                <c:pt idx="2">
                  <c:v>North Central</c:v>
                </c:pt>
                <c:pt idx="3">
                  <c:v>South West</c:v>
                </c:pt>
                <c:pt idx="4">
                  <c:v>South East</c:v>
                </c:pt>
                <c:pt idx="5">
                  <c:v>South South</c:v>
                </c:pt>
              </c:strCache>
            </c:strRef>
          </c:cat>
          <c:val>
            <c:numRef>
              <c:f>'[JUNE 2024 HUMAN RIGHTS SITUATION DASHBOARD.xlsx]Zones 2'!$U$26:$Z$26</c:f>
              <c:numCache>
                <c:formatCode>General</c:formatCode>
                <c:ptCount val="6"/>
                <c:pt idx="0" formatCode="#,##0">
                  <c:v>15101</c:v>
                </c:pt>
                <c:pt idx="1">
                  <c:v>12907</c:v>
                </c:pt>
                <c:pt idx="2" formatCode="#,##0">
                  <c:v>29462</c:v>
                </c:pt>
                <c:pt idx="3">
                  <c:v>18458</c:v>
                </c:pt>
                <c:pt idx="4" formatCode="#,##0">
                  <c:v>9164</c:v>
                </c:pt>
                <c:pt idx="5" formatCode="#,##0">
                  <c:v>21603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91-498E-B998-415647D86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1873199"/>
        <c:axId val="1771871951"/>
      </c:barChart>
      <c:catAx>
        <c:axId val="177187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1871951"/>
        <c:crosses val="autoZero"/>
        <c:auto val="1"/>
        <c:lblAlgn val="ctr"/>
        <c:lblOffset val="100"/>
        <c:noMultiLvlLbl val="0"/>
      </c:catAx>
      <c:valAx>
        <c:axId val="1771871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187319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baseline="0">
                <a:effectLst/>
              </a:rPr>
              <a:t>Top 12 States with Incidences of Kidnappings and Killings for June 2024 </a:t>
            </a:r>
            <a:endParaRPr lang="en-GB" sz="11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'[JUNE 2024 HUMAN RIGHTS SITUATION DASHBOARD.xlsx]Tracked Incidents (2)'!$N$12</c:f>
              <c:strCache>
                <c:ptCount val="1"/>
                <c:pt idx="0">
                  <c:v>Kidnappings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'[JUNE 2024 HUMAN RIGHTS SITUATION DASHBOARD.xlsx]Tracked Incidents (2)'!$M$13:$M$24</c:f>
              <c:strCache>
                <c:ptCount val="12"/>
                <c:pt idx="0">
                  <c:v>Borno</c:v>
                </c:pt>
                <c:pt idx="1">
                  <c:v>Benue</c:v>
                </c:pt>
                <c:pt idx="2">
                  <c:v>Anambra</c:v>
                </c:pt>
                <c:pt idx="3">
                  <c:v>FCT</c:v>
                </c:pt>
                <c:pt idx="4">
                  <c:v>Katsina</c:v>
                </c:pt>
                <c:pt idx="5">
                  <c:v>Niger</c:v>
                </c:pt>
                <c:pt idx="6">
                  <c:v>Zamfara</c:v>
                </c:pt>
                <c:pt idx="7">
                  <c:v>Ebonyi</c:v>
                </c:pt>
                <c:pt idx="8">
                  <c:v>Edo</c:v>
                </c:pt>
                <c:pt idx="9">
                  <c:v>Kaduna</c:v>
                </c:pt>
                <c:pt idx="10">
                  <c:v>Nasarawa</c:v>
                </c:pt>
                <c:pt idx="11">
                  <c:v>Plateau</c:v>
                </c:pt>
              </c:strCache>
            </c:strRef>
          </c:cat>
          <c:val>
            <c:numRef>
              <c:f>'[JUNE 2024 HUMAN RIGHTS SITUATION DASHBOARD.xlsx]Tracked Incidents (2)'!$N$13:$N$24</c:f>
              <c:numCache>
                <c:formatCode>General</c:formatCode>
                <c:ptCount val="12"/>
                <c:pt idx="0">
                  <c:v>4</c:v>
                </c:pt>
                <c:pt idx="2">
                  <c:v>9</c:v>
                </c:pt>
                <c:pt idx="3">
                  <c:v>4</c:v>
                </c:pt>
                <c:pt idx="4">
                  <c:v>4</c:v>
                </c:pt>
                <c:pt idx="5">
                  <c:v>56</c:v>
                </c:pt>
                <c:pt idx="6">
                  <c:v>11</c:v>
                </c:pt>
                <c:pt idx="8">
                  <c:v>2</c:v>
                </c:pt>
                <c:pt idx="9">
                  <c:v>4</c:v>
                </c:pt>
                <c:pt idx="10">
                  <c:v>31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B7-49CF-89B5-B72801C4BF24}"/>
            </c:ext>
          </c:extLst>
        </c:ser>
        <c:ser>
          <c:idx val="1"/>
          <c:order val="1"/>
          <c:tx>
            <c:strRef>
              <c:f>'[JUNE 2024 HUMAN RIGHTS SITUATION DASHBOARD.xlsx]Tracked Incidents (2)'!$O$12</c:f>
              <c:strCache>
                <c:ptCount val="1"/>
                <c:pt idx="0">
                  <c:v>Killings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'[JUNE 2024 HUMAN RIGHTS SITUATION DASHBOARD.xlsx]Tracked Incidents (2)'!$M$13:$M$24</c:f>
              <c:strCache>
                <c:ptCount val="12"/>
                <c:pt idx="0">
                  <c:v>Borno</c:v>
                </c:pt>
                <c:pt idx="1">
                  <c:v>Benue</c:v>
                </c:pt>
                <c:pt idx="2">
                  <c:v>Anambra</c:v>
                </c:pt>
                <c:pt idx="3">
                  <c:v>FCT</c:v>
                </c:pt>
                <c:pt idx="4">
                  <c:v>Katsina</c:v>
                </c:pt>
                <c:pt idx="5">
                  <c:v>Niger</c:v>
                </c:pt>
                <c:pt idx="6">
                  <c:v>Zamfara</c:v>
                </c:pt>
                <c:pt idx="7">
                  <c:v>Ebonyi</c:v>
                </c:pt>
                <c:pt idx="8">
                  <c:v>Edo</c:v>
                </c:pt>
                <c:pt idx="9">
                  <c:v>Kaduna</c:v>
                </c:pt>
                <c:pt idx="10">
                  <c:v>Nasarawa</c:v>
                </c:pt>
                <c:pt idx="11">
                  <c:v>Plateau</c:v>
                </c:pt>
              </c:strCache>
            </c:strRef>
          </c:cat>
          <c:val>
            <c:numRef>
              <c:f>'[JUNE 2024 HUMAN RIGHTS SITUATION DASHBOARD.xlsx]Tracked Incidents (2)'!$O$13:$O$24</c:f>
              <c:numCache>
                <c:formatCode>General</c:formatCode>
                <c:ptCount val="12"/>
                <c:pt idx="0">
                  <c:v>37</c:v>
                </c:pt>
                <c:pt idx="1">
                  <c:v>7</c:v>
                </c:pt>
                <c:pt idx="2">
                  <c:v>4</c:v>
                </c:pt>
                <c:pt idx="3">
                  <c:v>7</c:v>
                </c:pt>
                <c:pt idx="4">
                  <c:v>87</c:v>
                </c:pt>
                <c:pt idx="5">
                  <c:v>11</c:v>
                </c:pt>
                <c:pt idx="6">
                  <c:v>15</c:v>
                </c:pt>
                <c:pt idx="7">
                  <c:v>9</c:v>
                </c:pt>
                <c:pt idx="8">
                  <c:v>4</c:v>
                </c:pt>
                <c:pt idx="9">
                  <c:v>8</c:v>
                </c:pt>
                <c:pt idx="10">
                  <c:v>12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B7-49CF-89B5-B72801C4BF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4979456"/>
        <c:axId val="204981120"/>
      </c:barChart>
      <c:catAx>
        <c:axId val="20497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81120"/>
        <c:crosses val="autoZero"/>
        <c:auto val="1"/>
        <c:lblAlgn val="ctr"/>
        <c:lblOffset val="100"/>
        <c:noMultiLvlLbl val="0"/>
      </c:catAx>
      <c:valAx>
        <c:axId val="204981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79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/>
              <a:t>June 2024 Violations of Child Rights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'[JUNE 2024 HUMAN RIGHTS SITUATION DASHBOARD.xlsx]Sheet2'!$L$17:$L$26</c:f>
              <c:strCache>
                <c:ptCount val="10"/>
                <c:pt idx="0">
                  <c:v>Right To Survival &amp; Development</c:v>
                </c:pt>
                <c:pt idx="1">
                  <c:v>Child Custody</c:v>
                </c:pt>
                <c:pt idx="2">
                  <c:v>Access To Children</c:v>
                </c:pt>
                <c:pt idx="3">
                  <c:v>Other Child Abuses</c:v>
                </c:pt>
                <c:pt idx="4">
                  <c:v>Child Labour</c:v>
                </c:pt>
                <c:pt idx="5">
                  <c:v>Child Marriage</c:v>
                </c:pt>
                <c:pt idx="6">
                  <c:v>Child Trafficking</c:v>
                </c:pt>
                <c:pt idx="7">
                  <c:v>Sexual Abuse</c:v>
                </c:pt>
                <c:pt idx="8">
                  <c:v>Child Abandonment</c:v>
                </c:pt>
                <c:pt idx="9">
                  <c:v>Right To Education</c:v>
                </c:pt>
              </c:strCache>
            </c:strRef>
          </c:cat>
          <c:val>
            <c:numRef>
              <c:f>'[JUNE 2024 HUMAN RIGHTS SITUATION DASHBOARD.xlsx]Sheet2'!$M$17:$M$26</c:f>
              <c:numCache>
                <c:formatCode>#,##0</c:formatCode>
                <c:ptCount val="10"/>
                <c:pt idx="0">
                  <c:v>1898</c:v>
                </c:pt>
                <c:pt idx="1">
                  <c:v>1923</c:v>
                </c:pt>
                <c:pt idx="2" formatCode="General">
                  <c:v>1624</c:v>
                </c:pt>
                <c:pt idx="3" formatCode="General">
                  <c:v>1740</c:v>
                </c:pt>
                <c:pt idx="4" formatCode="General">
                  <c:v>1484</c:v>
                </c:pt>
                <c:pt idx="5" formatCode="General">
                  <c:v>1345</c:v>
                </c:pt>
                <c:pt idx="6" formatCode="General">
                  <c:v>1259</c:v>
                </c:pt>
                <c:pt idx="7" formatCode="General">
                  <c:v>1577</c:v>
                </c:pt>
                <c:pt idx="8">
                  <c:v>1667</c:v>
                </c:pt>
                <c:pt idx="9">
                  <c:v>1608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D7-4F57-BE6D-DBDB5D5F4D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3856432"/>
        <c:axId val="233853520"/>
      </c:barChart>
      <c:catAx>
        <c:axId val="23385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853520"/>
        <c:crosses val="autoZero"/>
        <c:auto val="1"/>
        <c:lblAlgn val="ctr"/>
        <c:lblOffset val="100"/>
        <c:noMultiLvlLbl val="0"/>
      </c:catAx>
      <c:valAx>
        <c:axId val="23385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85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dirty="0">
                <a:solidFill>
                  <a:sysClr val="windowText" lastClr="000000"/>
                </a:solidFill>
              </a:rPr>
              <a:t>SEXUAL AND GENDER BASED VIOLENCE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84-4C3A-9CAB-C447AF1D25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84-4C3A-9CAB-C447AF1D25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84-4C3A-9CAB-C447AF1D254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'[JUNE 2024 HUMAN RIGHTS SITUATION DASHBOARD.xlsx]Sheet2'!$M$8:$M$10</c:f>
              <c:strCache>
                <c:ptCount val="3"/>
                <c:pt idx="0">
                  <c:v>Sexual Violence</c:v>
                </c:pt>
                <c:pt idx="1">
                  <c:v>Domestic Violence</c:v>
                </c:pt>
                <c:pt idx="2">
                  <c:v>Rape</c:v>
                </c:pt>
              </c:strCache>
            </c:strRef>
          </c:cat>
          <c:val>
            <c:numRef>
              <c:f>'[JUNE 2024 HUMAN RIGHTS SITUATION DASHBOARD.xlsx]Sheet2'!$N$8:$N$10</c:f>
              <c:numCache>
                <c:formatCode>#,##0</c:formatCode>
                <c:ptCount val="3"/>
                <c:pt idx="0" formatCode="General">
                  <c:v>600</c:v>
                </c:pt>
                <c:pt idx="1">
                  <c:v>2436</c:v>
                </c:pt>
                <c:pt idx="2" formatCode="General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84-4C3A-9CAB-C447AF1D25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3600" b="1">
                <a:solidFill>
                  <a:sysClr val="windowText" lastClr="000000"/>
                </a:solidFill>
              </a:rPr>
              <a:t>Jan-June 2024 Human Rights Complaints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'[NHRC DASHBOARD ANALYSIS JAN-JUNE 2024.xlsx]Total Complaints'!$B$1:$G$1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2024.xlsx]Total Complaints'!$B$2:$G$2</c:f>
              <c:numCache>
                <c:formatCode>General</c:formatCode>
                <c:ptCount val="6"/>
                <c:pt idx="0">
                  <c:v>1147</c:v>
                </c:pt>
                <c:pt idx="1">
                  <c:v>1484</c:v>
                </c:pt>
                <c:pt idx="2">
                  <c:v>1580</c:v>
                </c:pt>
                <c:pt idx="3">
                  <c:v>19470</c:v>
                </c:pt>
                <c:pt idx="4">
                  <c:v>55218</c:v>
                </c:pt>
                <c:pt idx="5" formatCode="#,##0">
                  <c:v>106604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D3-4CC3-8806-EAB910CECBA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77227663"/>
        <c:axId val="377218927"/>
      </c:lineChart>
      <c:catAx>
        <c:axId val="3772276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218927"/>
        <c:crosses val="autoZero"/>
        <c:auto val="1"/>
        <c:lblAlgn val="ctr"/>
        <c:lblOffset val="100"/>
        <c:noMultiLvlLbl val="0"/>
      </c:catAx>
      <c:valAx>
        <c:axId val="377218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22766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2800" b="1" dirty="0">
                <a:solidFill>
                  <a:schemeClr val="tx1"/>
                </a:solidFill>
              </a:rPr>
              <a:t>Kidnappings</a:t>
            </a:r>
            <a:r>
              <a:rPr lang="en-GB" sz="2800" b="1" baseline="0" dirty="0">
                <a:solidFill>
                  <a:schemeClr val="tx1"/>
                </a:solidFill>
              </a:rPr>
              <a:t> and Killings January-June 2024</a:t>
            </a:r>
            <a:endParaRPr lang="en-GB" sz="28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'[NHRC DASHBOARD ANALYSIS JAN-JUNE 2024.xlsx]Killings'!$A$7</c:f>
              <c:strCache>
                <c:ptCount val="1"/>
                <c:pt idx="0">
                  <c:v>Kidnappings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2024.xlsx]Killings'!$B$6:$G$6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2024.xlsx]Killings'!$B$7:$G$7</c:f>
              <c:numCache>
                <c:formatCode>General</c:formatCode>
                <c:ptCount val="6"/>
                <c:pt idx="0">
                  <c:v>150</c:v>
                </c:pt>
                <c:pt idx="1">
                  <c:v>215</c:v>
                </c:pt>
                <c:pt idx="2">
                  <c:v>499</c:v>
                </c:pt>
                <c:pt idx="3">
                  <c:v>99</c:v>
                </c:pt>
                <c:pt idx="4">
                  <c:v>360</c:v>
                </c:pt>
                <c:pt idx="5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9D-459A-95AC-23C14D71AAA4}"/>
            </c:ext>
          </c:extLst>
        </c:ser>
        <c:ser>
          <c:idx val="1"/>
          <c:order val="1"/>
          <c:tx>
            <c:strRef>
              <c:f>'[NHRC DASHBOARD ANALYSIS JAN-JUNE 2024.xlsx]Killings'!$A$8</c:f>
              <c:strCache>
                <c:ptCount val="1"/>
                <c:pt idx="0">
                  <c:v>Killings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2024.xlsx]Killings'!$B$6:$G$6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2024.xlsx]Killings'!$B$8:$G$8</c:f>
              <c:numCache>
                <c:formatCode>General</c:formatCode>
                <c:ptCount val="6"/>
                <c:pt idx="0">
                  <c:v>55</c:v>
                </c:pt>
                <c:pt idx="1">
                  <c:v>106</c:v>
                </c:pt>
                <c:pt idx="2">
                  <c:v>172</c:v>
                </c:pt>
                <c:pt idx="3">
                  <c:v>211</c:v>
                </c:pt>
                <c:pt idx="4">
                  <c:v>298</c:v>
                </c:pt>
                <c:pt idx="5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9D-459A-95AC-23C14D71A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2656383"/>
        <c:axId val="352657631"/>
      </c:barChart>
      <c:catAx>
        <c:axId val="352656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657631"/>
        <c:crosses val="autoZero"/>
        <c:auto val="1"/>
        <c:lblAlgn val="ctr"/>
        <c:lblOffset val="100"/>
        <c:noMultiLvlLbl val="0"/>
      </c:catAx>
      <c:valAx>
        <c:axId val="352657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6563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3200">
                <a:solidFill>
                  <a:sysClr val="windowText" lastClr="000000"/>
                </a:solidFill>
              </a:rPr>
              <a:t>Kidnapping Across Geo-Poliical Zones </a:t>
            </a:r>
          </a:p>
          <a:p>
            <a:pPr>
              <a:defRPr sz="3200"/>
            </a:pPr>
            <a:r>
              <a:rPr lang="en-GB" sz="3200">
                <a:solidFill>
                  <a:sysClr val="windowText" lastClr="000000"/>
                </a:solidFill>
              </a:rPr>
              <a:t>January-June 2024</a:t>
            </a:r>
          </a:p>
        </c:rich>
      </c:tx>
      <c:layout>
        <c:manualLayout>
          <c:xMode val="edge"/>
          <c:yMode val="edge"/>
          <c:x val="0.22529155730533687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'[NHRC DASHBOARD ANALYSIS JAN-JUNE 2024.xlsx]Kidnappings'!$B$1</c:f>
              <c:strCache>
                <c:ptCount val="1"/>
                <c:pt idx="0">
                  <c:v>North 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2024.xlsx]Kidnappings'!$A$2:$A$7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2024.xlsx]Kidnappings'!$B$2:$B$7</c:f>
              <c:numCache>
                <c:formatCode>General</c:formatCode>
                <c:ptCount val="6"/>
                <c:pt idx="0">
                  <c:v>5</c:v>
                </c:pt>
                <c:pt idx="1">
                  <c:v>15</c:v>
                </c:pt>
                <c:pt idx="2">
                  <c:v>113</c:v>
                </c:pt>
                <c:pt idx="3">
                  <c:v>3</c:v>
                </c:pt>
                <c:pt idx="4">
                  <c:v>1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AA-4F99-BBB2-A56A97E2BB58}"/>
            </c:ext>
          </c:extLst>
        </c:ser>
        <c:ser>
          <c:idx val="1"/>
          <c:order val="1"/>
          <c:tx>
            <c:strRef>
              <c:f>'[NHRC DASHBOARD ANALYSIS JAN-JUNE 2024.xlsx]Kidnappings'!$C$1</c:f>
              <c:strCache>
                <c:ptCount val="1"/>
                <c:pt idx="0">
                  <c:v>North East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2024.xlsx]Kidnappings'!$A$2:$A$7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2024.xlsx]Kidnappings'!$C$2:$C$7</c:f>
              <c:numCache>
                <c:formatCode>General</c:formatCode>
                <c:ptCount val="6"/>
                <c:pt idx="0">
                  <c:v>22</c:v>
                </c:pt>
                <c:pt idx="1">
                  <c:v>80</c:v>
                </c:pt>
                <c:pt idx="2">
                  <c:v>344</c:v>
                </c:pt>
                <c:pt idx="3">
                  <c:v>74</c:v>
                </c:pt>
                <c:pt idx="4">
                  <c:v>131</c:v>
                </c:pt>
                <c:pt idx="5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AA-4F99-BBB2-A56A97E2BB58}"/>
            </c:ext>
          </c:extLst>
        </c:ser>
        <c:ser>
          <c:idx val="2"/>
          <c:order val="2"/>
          <c:tx>
            <c:strRef>
              <c:f>'[NHRC DASHBOARD ANALYSIS JAN-JUNE 2024.xlsx]Kidnappings'!$D$1</c:f>
              <c:strCache>
                <c:ptCount val="1"/>
                <c:pt idx="0">
                  <c:v>North Central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2024.xlsx]Kidnappings'!$A$2:$A$7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2024.xlsx]Kidnappings'!$D$2:$D$7</c:f>
              <c:numCache>
                <c:formatCode>General</c:formatCode>
                <c:ptCount val="6"/>
                <c:pt idx="0">
                  <c:v>75</c:v>
                </c:pt>
                <c:pt idx="1">
                  <c:v>95</c:v>
                </c:pt>
                <c:pt idx="2">
                  <c:v>31</c:v>
                </c:pt>
                <c:pt idx="3">
                  <c:v>3</c:v>
                </c:pt>
                <c:pt idx="4">
                  <c:v>205</c:v>
                </c:pt>
                <c:pt idx="5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AA-4F99-BBB2-A56A97E2BB58}"/>
            </c:ext>
          </c:extLst>
        </c:ser>
        <c:ser>
          <c:idx val="3"/>
          <c:order val="3"/>
          <c:tx>
            <c:strRef>
              <c:f>'[NHRC DASHBOARD ANALYSIS JAN-JUNE 2024.xlsx]Kidnappings'!$E$1</c:f>
              <c:strCache>
                <c:ptCount val="1"/>
                <c:pt idx="0">
                  <c:v>South South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2024.xlsx]Kidnappings'!$A$2:$A$7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2024.xlsx]Kidnappings'!$E$2:$E$7</c:f>
              <c:numCache>
                <c:formatCode>General</c:formatCode>
                <c:ptCount val="6"/>
                <c:pt idx="0">
                  <c:v>3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AA-4F99-BBB2-A56A97E2BB58}"/>
            </c:ext>
          </c:extLst>
        </c:ser>
        <c:ser>
          <c:idx val="4"/>
          <c:order val="4"/>
          <c:tx>
            <c:strRef>
              <c:f>'[NHRC DASHBOARD ANALYSIS JAN-JUNE 2024.xlsx]Kidnappings'!$F$1</c:f>
              <c:strCache>
                <c:ptCount val="1"/>
                <c:pt idx="0">
                  <c:v>South East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2024.xlsx]Kidnappings'!$A$2:$A$7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2024.xlsx]Kidnappings'!$F$2:$F$7</c:f>
              <c:numCache>
                <c:formatCode>General</c:formatCode>
                <c:ptCount val="6"/>
                <c:pt idx="0">
                  <c:v>18</c:v>
                </c:pt>
                <c:pt idx="1">
                  <c:v>8</c:v>
                </c:pt>
                <c:pt idx="2">
                  <c:v>5</c:v>
                </c:pt>
                <c:pt idx="3">
                  <c:v>16</c:v>
                </c:pt>
                <c:pt idx="4">
                  <c:v>6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AA-4F99-BBB2-A56A97E2BB58}"/>
            </c:ext>
          </c:extLst>
        </c:ser>
        <c:ser>
          <c:idx val="5"/>
          <c:order val="5"/>
          <c:tx>
            <c:strRef>
              <c:f>'[NHRC DASHBOARD ANALYSIS JAN-JUNE 2024.xlsx]Kidnappings'!$G$1</c:f>
              <c:strCache>
                <c:ptCount val="1"/>
                <c:pt idx="0">
                  <c:v>South West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2024.xlsx]Kidnappings'!$A$2:$A$7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2024.xlsx]Kidnappings'!$G$2:$G$7</c:f>
              <c:numCache>
                <c:formatCode>General</c:formatCode>
                <c:ptCount val="6"/>
                <c:pt idx="0">
                  <c:v>27</c:v>
                </c:pt>
                <c:pt idx="1">
                  <c:v>12</c:v>
                </c:pt>
                <c:pt idx="2">
                  <c:v>5</c:v>
                </c:pt>
                <c:pt idx="3">
                  <c:v>2</c:v>
                </c:pt>
                <c:pt idx="4">
                  <c:v>15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AA-4F99-BBB2-A56A97E2BB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99057103"/>
        <c:axId val="1748108111"/>
      </c:barChart>
      <c:catAx>
        <c:axId val="1499057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8108111"/>
        <c:crosses val="autoZero"/>
        <c:auto val="1"/>
        <c:lblAlgn val="ctr"/>
        <c:lblOffset val="100"/>
        <c:noMultiLvlLbl val="0"/>
      </c:catAx>
      <c:valAx>
        <c:axId val="17481081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057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rgbClr val="C00000"/>
                </a:solidFill>
              </a:rPr>
              <a:t>Top 5 States: Killings in Jan-June 2024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'[NHRC DASHBOARD ANALYSIS JAN-JUNE 2024.xlsx]Top 5'!$B$1</c:f>
              <c:strCache>
                <c:ptCount val="1"/>
                <c:pt idx="0">
                  <c:v>KILLINGS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'[NHRC DASHBOARD ANALYSIS JAN-JUNE 2024.xlsx]Top 5'!$A$2:$A$6</c:f>
              <c:strCache>
                <c:ptCount val="5"/>
                <c:pt idx="0">
                  <c:v>Kaduna</c:v>
                </c:pt>
                <c:pt idx="1">
                  <c:v>Benue</c:v>
                </c:pt>
                <c:pt idx="2">
                  <c:v>Katsina</c:v>
                </c:pt>
                <c:pt idx="3">
                  <c:v>Plateau </c:v>
                </c:pt>
                <c:pt idx="4">
                  <c:v>Borno</c:v>
                </c:pt>
              </c:strCache>
            </c:strRef>
          </c:cat>
          <c:val>
            <c:numRef>
              <c:f>'[NHRC DASHBOARD ANALYSIS JAN-JUNE 2024.xlsx]Top 5'!$B$2:$B$6</c:f>
              <c:numCache>
                <c:formatCode>General</c:formatCode>
                <c:ptCount val="5"/>
                <c:pt idx="0">
                  <c:v>176</c:v>
                </c:pt>
                <c:pt idx="1">
                  <c:v>144</c:v>
                </c:pt>
                <c:pt idx="2">
                  <c:v>126</c:v>
                </c:pt>
                <c:pt idx="3">
                  <c:v>126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B4-4829-904E-CC3C4E943A4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3306736"/>
        <c:axId val="193307984"/>
      </c:barChart>
      <c:catAx>
        <c:axId val="19330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307984"/>
        <c:crosses val="autoZero"/>
        <c:auto val="1"/>
        <c:lblAlgn val="ctr"/>
        <c:lblOffset val="100"/>
        <c:noMultiLvlLbl val="0"/>
      </c:catAx>
      <c:valAx>
        <c:axId val="19330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30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rgbClr val="FF0000"/>
                </a:solidFill>
              </a:rPr>
              <a:t>Killing of Law Enforcement/Military</a:t>
            </a:r>
          </a:p>
          <a:p>
            <a:pPr>
              <a:defRPr sz="2400" b="1">
                <a:solidFill>
                  <a:srgbClr val="FF0000"/>
                </a:solidFill>
              </a:defRPr>
            </a:pP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en-US" sz="2400" b="1" i="0" u="none" strike="noStrike" baseline="0">
                <a:solidFill>
                  <a:srgbClr val="FF0000"/>
                </a:solidFill>
                <a:effectLst/>
              </a:rPr>
              <a:t>Jan-June 2024 </a:t>
            </a:r>
            <a:endParaRPr lang="en-US" sz="2400" b="1">
              <a:solidFill>
                <a:srgbClr val="FF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'[NHRC DASHBOARD ANALYSIS JAN-JUNE 2024.xlsx]Killings'!$A$14</c:f>
              <c:strCache>
                <c:ptCount val="1"/>
                <c:pt idx="0">
                  <c:v>Killing of Law Enforcement/Military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'[NHRC DASHBOARD ANALYSIS JAN-JUNE 2024.xlsx]Killings'!$B$13:$G$13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2024.xlsx]Killings'!$B$14:$G$14</c:f>
              <c:numCache>
                <c:formatCode>General</c:formatCode>
                <c:ptCount val="6"/>
                <c:pt idx="0">
                  <c:v>7</c:v>
                </c:pt>
                <c:pt idx="1">
                  <c:v>12</c:v>
                </c:pt>
                <c:pt idx="2">
                  <c:v>24</c:v>
                </c:pt>
                <c:pt idx="3">
                  <c:v>13</c:v>
                </c:pt>
                <c:pt idx="4">
                  <c:v>27</c:v>
                </c:pt>
                <c:pt idx="5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5-4D6F-98FF-965AA4FEDC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878544"/>
        <c:axId val="168881040"/>
      </c:barChart>
      <c:catAx>
        <c:axId val="168878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881040"/>
        <c:crosses val="autoZero"/>
        <c:auto val="1"/>
        <c:lblAlgn val="ctr"/>
        <c:lblOffset val="100"/>
        <c:noMultiLvlLbl val="0"/>
      </c:catAx>
      <c:valAx>
        <c:axId val="16888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878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ysClr val="windowText" lastClr="000000"/>
                </a:solidFill>
              </a:rPr>
              <a:t>Complaints on Child abandonment Jan-June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'[NHRC DASHBOARD ANALYSIS JAN-JUNE 2024.xlsx]Victim Analysis'!$A$10</c:f>
              <c:strCache>
                <c:ptCount val="1"/>
                <c:pt idx="0">
                  <c:v>Child abandonment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'[NHRC DASHBOARD ANALYSIS JAN-JUNE 2024.xlsx]Victim Analysis'!$B$9:$G$9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'[NHRC DASHBOARD ANALYSIS JAN-JUNE 2024.xlsx]Victim Analysis'!$B$10:$G$10</c:f>
              <c:numCache>
                <c:formatCode>General</c:formatCode>
                <c:ptCount val="6"/>
                <c:pt idx="0">
                  <c:v>450</c:v>
                </c:pt>
                <c:pt idx="1">
                  <c:v>339</c:v>
                </c:pt>
                <c:pt idx="2">
                  <c:v>323</c:v>
                </c:pt>
                <c:pt idx="3">
                  <c:v>491</c:v>
                </c:pt>
                <c:pt idx="4">
                  <c:v>323</c:v>
                </c:pt>
                <c:pt idx="5" formatCode="#,##0">
                  <c:v>1667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1B-4B56-9BE9-0C86EB7B4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3300720"/>
        <c:axId val="633301968"/>
      </c:barChart>
      <c:catAx>
        <c:axId val="63330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3301968"/>
        <c:crosses val="autoZero"/>
        <c:auto val="1"/>
        <c:lblAlgn val="ctr"/>
        <c:lblOffset val="100"/>
        <c:noMultiLvlLbl val="0"/>
      </c:catAx>
      <c:valAx>
        <c:axId val="63330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33007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2800" b="0" i="0" u="none" strike="noStrike" baseline="0" dirty="0">
                <a:effectLst/>
              </a:rPr>
              <a:t>June 2024 </a:t>
            </a:r>
            <a:r>
              <a:rPr lang="en-GB" sz="2800" dirty="0">
                <a:solidFill>
                  <a:schemeClr val="tx1"/>
                </a:solidFill>
              </a:rPr>
              <a:t>Thematic Human Rights</a:t>
            </a:r>
            <a:r>
              <a:rPr lang="en-GB" sz="2800" baseline="0" dirty="0">
                <a:solidFill>
                  <a:schemeClr val="tx1"/>
                </a:solidFill>
              </a:rPr>
              <a:t> Complaints</a:t>
            </a:r>
            <a:endParaRPr lang="en-GB" sz="28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'[JUNE 2024 HUMAN RIGHTS SITUATION DASHBOARD.xlsx]Sheet1'!$U$21:$AG$21</c:f>
              <c:strCache>
                <c:ptCount val="13"/>
                <c:pt idx="0">
                  <c:v>Sexual &amp; Gender Based Violence</c:v>
                </c:pt>
                <c:pt idx="1">
                  <c:v>Women Rights &amp; Gender </c:v>
                </c:pt>
                <c:pt idx="2">
                  <c:v>Child Rights</c:v>
                </c:pt>
                <c:pt idx="3">
                  <c:v>Access to Justice</c:v>
                </c:pt>
                <c:pt idx="4">
                  <c:v>Personal Liberty </c:v>
                </c:pt>
                <c:pt idx="5">
                  <c:v>Older Persons</c:v>
                </c:pt>
                <c:pt idx="6">
                  <c:v>Right to Life</c:v>
                </c:pt>
                <c:pt idx="7">
                  <c:v>Freedom of Religion</c:v>
                </c:pt>
                <c:pt idx="8">
                  <c:v>Law Enforcement &amp; Human Dignity</c:v>
                </c:pt>
                <c:pt idx="9">
                  <c:v>ESC Rights</c:v>
                </c:pt>
                <c:pt idx="10">
                  <c:v>Labour Rights</c:v>
                </c:pt>
                <c:pt idx="11">
                  <c:v>Freedom From Discrimination</c:v>
                </c:pt>
                <c:pt idx="12">
                  <c:v>Environment </c:v>
                </c:pt>
              </c:strCache>
            </c:strRef>
          </c:cat>
          <c:val>
            <c:numRef>
              <c:f>'[JUNE 2024 HUMAN RIGHTS SITUATION DASHBOARD.xlsx]Sheet1'!$U$22:$AG$22</c:f>
              <c:numCache>
                <c:formatCode>#,##0</c:formatCode>
                <c:ptCount val="13"/>
                <c:pt idx="0">
                  <c:v>3094</c:v>
                </c:pt>
                <c:pt idx="1">
                  <c:v>13689</c:v>
                </c:pt>
                <c:pt idx="2">
                  <c:v>16125</c:v>
                </c:pt>
                <c:pt idx="3">
                  <c:v>4130</c:v>
                </c:pt>
                <c:pt idx="4">
                  <c:v>12971</c:v>
                </c:pt>
                <c:pt idx="5">
                  <c:v>9947</c:v>
                </c:pt>
                <c:pt idx="6" formatCode="General">
                  <c:v>986</c:v>
                </c:pt>
                <c:pt idx="7" formatCode="General">
                  <c:v>1734</c:v>
                </c:pt>
                <c:pt idx="8">
                  <c:v>6403</c:v>
                </c:pt>
                <c:pt idx="9" formatCode="General">
                  <c:v>9947</c:v>
                </c:pt>
                <c:pt idx="10">
                  <c:v>7556</c:v>
                </c:pt>
                <c:pt idx="11">
                  <c:v>22803</c:v>
                </c:pt>
                <c:pt idx="12">
                  <c:v>2200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81-42D5-BBAE-3DE4C248C976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'[JUNE 2024 HUMAN RIGHTS SITUATION DASHBOARD.xlsx]Sheet1'!$U$21:$AG$21</c:f>
              <c:strCache>
                <c:ptCount val="13"/>
                <c:pt idx="0">
                  <c:v>Sexual &amp; Gender Based Violence</c:v>
                </c:pt>
                <c:pt idx="1">
                  <c:v>Women Rights &amp; Gender </c:v>
                </c:pt>
                <c:pt idx="2">
                  <c:v>Child Rights</c:v>
                </c:pt>
                <c:pt idx="3">
                  <c:v>Access to Justice</c:v>
                </c:pt>
                <c:pt idx="4">
                  <c:v>Personal Liberty </c:v>
                </c:pt>
                <c:pt idx="5">
                  <c:v>Older Persons</c:v>
                </c:pt>
                <c:pt idx="6">
                  <c:v>Right to Life</c:v>
                </c:pt>
                <c:pt idx="7">
                  <c:v>Freedom of Religion</c:v>
                </c:pt>
                <c:pt idx="8">
                  <c:v>Law Enforcement &amp; Human Dignity</c:v>
                </c:pt>
                <c:pt idx="9">
                  <c:v>ESC Rights</c:v>
                </c:pt>
                <c:pt idx="10">
                  <c:v>Labour Rights</c:v>
                </c:pt>
                <c:pt idx="11">
                  <c:v>Freedom From Discrimination</c:v>
                </c:pt>
                <c:pt idx="12">
                  <c:v>Environment </c:v>
                </c:pt>
              </c:strCache>
            </c:strRef>
          </c:cat>
          <c:val>
            <c:numRef>
              <c:f>'[JUNE 2024 HUMAN RIGHTS SITUATION DASHBOARD.xlsx]Sheet1'!$U$23:$AG$23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7481-42D5-BBAE-3DE4C248C9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4271952"/>
        <c:axId val="194272784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'[JUNE 2024 HUMAN RIGHTS SITUATION DASHBOARD.xlsx]Sheet1'!$U$21:$AG$21</c15:sqref>
                        </c15:formulaRef>
                      </c:ext>
                    </c:extLst>
                    <c:strCache>
                      <c:ptCount val="13"/>
                      <c:pt idx="0">
                        <c:v>Sexual &amp; Gender Based Violence</c:v>
                      </c:pt>
                      <c:pt idx="1">
                        <c:v>Women Rights &amp; Gender </c:v>
                      </c:pt>
                      <c:pt idx="2">
                        <c:v>Child Rights</c:v>
                      </c:pt>
                      <c:pt idx="3">
                        <c:v>Access to Justice</c:v>
                      </c:pt>
                      <c:pt idx="4">
                        <c:v>Personal Liberty </c:v>
                      </c:pt>
                      <c:pt idx="5">
                        <c:v>Older Persons</c:v>
                      </c:pt>
                      <c:pt idx="6">
                        <c:v>Right to Life</c:v>
                      </c:pt>
                      <c:pt idx="7">
                        <c:v>Freedom of Religion</c:v>
                      </c:pt>
                      <c:pt idx="8">
                        <c:v>Law Enforcement &amp; Human Dignity</c:v>
                      </c:pt>
                      <c:pt idx="9">
                        <c:v>ESC Rights</c:v>
                      </c:pt>
                      <c:pt idx="10">
                        <c:v>Labour Rights</c:v>
                      </c:pt>
                      <c:pt idx="11">
                        <c:v>Freedom From Discrimination</c:v>
                      </c:pt>
                      <c:pt idx="12">
                        <c:v>Environment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'[JUNE 2024 HUMAN RIGHTS SITUATION DASHBOARD.xlsx]Sheet1'!$U$24:$AG$24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7481-42D5-BBAE-3DE4C248C976}"/>
                  </c:ext>
                </c:extLst>
              </c15:ser>
            </c15:filteredBarSeries>
          </c:ext>
        </c:extLst>
      </c:barChart>
      <c:catAx>
        <c:axId val="194271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272784"/>
        <c:crosses val="autoZero"/>
        <c:auto val="1"/>
        <c:lblAlgn val="ctr"/>
        <c:lblOffset val="100"/>
        <c:noMultiLvlLbl val="0"/>
      </c:catAx>
      <c:valAx>
        <c:axId val="194272784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2719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>
                <a:solidFill>
                  <a:sysClr val="windowText" lastClr="000000"/>
                </a:solidFill>
              </a:rPr>
              <a:t>SEXUAL AND GENDER BASED VIOLENCE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6B-4401-8834-CB3211B4C6A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6B-4401-8834-CB3211B4C6A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C6B-4401-8834-CB3211B4C6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'[JUNE 2024 HUMAN RIGHTS SITUATION DASHBOARD.xlsx]Sheet2'!$M$8:$M$10</c:f>
              <c:strCache>
                <c:ptCount val="3"/>
                <c:pt idx="0">
                  <c:v>Sexual Violence</c:v>
                </c:pt>
                <c:pt idx="1">
                  <c:v>Domestic Violence</c:v>
                </c:pt>
                <c:pt idx="2">
                  <c:v>Rape</c:v>
                </c:pt>
              </c:strCache>
            </c:strRef>
          </c:cat>
          <c:val>
            <c:numRef>
              <c:f>'[JUNE 2024 HUMAN RIGHTS SITUATION DASHBOARD.xlsx]Sheet2'!$N$8:$N$10</c:f>
              <c:numCache>
                <c:formatCode>#,##0</c:formatCode>
                <c:ptCount val="3"/>
                <c:pt idx="0" formatCode="General">
                  <c:v>600</c:v>
                </c:pt>
                <c:pt idx="1">
                  <c:v>2436</c:v>
                </c:pt>
                <c:pt idx="2" formatCode="General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C6B-4401-8834-CB3211B4C6A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2400" b="1">
                <a:solidFill>
                  <a:schemeClr val="tx1"/>
                </a:solidFill>
              </a:rPr>
              <a:t>June 2024 Violations of Child Rights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cat>
            <c:strRef>
              <c:f>'[JUNE 2024 HUMAN RIGHTS SITUATION DASHBOARD.xlsx]Sheet2'!$L$17:$L$26</c:f>
              <c:strCache>
                <c:ptCount val="10"/>
                <c:pt idx="0">
                  <c:v>Right To Survival &amp; Development</c:v>
                </c:pt>
                <c:pt idx="1">
                  <c:v>Child Custody</c:v>
                </c:pt>
                <c:pt idx="2">
                  <c:v>Access To Children</c:v>
                </c:pt>
                <c:pt idx="3">
                  <c:v>Other Child Abuses</c:v>
                </c:pt>
                <c:pt idx="4">
                  <c:v>Child Labour</c:v>
                </c:pt>
                <c:pt idx="5">
                  <c:v>Child Marriage</c:v>
                </c:pt>
                <c:pt idx="6">
                  <c:v>Child Trafficking</c:v>
                </c:pt>
                <c:pt idx="7">
                  <c:v>Sexual Abuse</c:v>
                </c:pt>
                <c:pt idx="8">
                  <c:v>Child Abandonment</c:v>
                </c:pt>
                <c:pt idx="9">
                  <c:v>Right To Education</c:v>
                </c:pt>
              </c:strCache>
            </c:strRef>
          </c:cat>
          <c:val>
            <c:numRef>
              <c:f>'[JUNE 2024 HUMAN RIGHTS SITUATION DASHBOARD.xlsx]Sheet2'!$M$17:$M$26</c:f>
              <c:numCache>
                <c:formatCode>#,##0</c:formatCode>
                <c:ptCount val="10"/>
                <c:pt idx="0">
                  <c:v>1898</c:v>
                </c:pt>
                <c:pt idx="1">
                  <c:v>1923</c:v>
                </c:pt>
                <c:pt idx="2" formatCode="General">
                  <c:v>1624</c:v>
                </c:pt>
                <c:pt idx="3" formatCode="General">
                  <c:v>1740</c:v>
                </c:pt>
                <c:pt idx="4" formatCode="General">
                  <c:v>1484</c:v>
                </c:pt>
                <c:pt idx="5" formatCode="General">
                  <c:v>1345</c:v>
                </c:pt>
                <c:pt idx="6" formatCode="General">
                  <c:v>1259</c:v>
                </c:pt>
                <c:pt idx="7" formatCode="General">
                  <c:v>1577</c:v>
                </c:pt>
                <c:pt idx="8">
                  <c:v>1667</c:v>
                </c:pt>
                <c:pt idx="9">
                  <c:v>1608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75-4FEC-ADE0-78E9A70F4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3856432"/>
        <c:axId val="233853520"/>
      </c:barChart>
      <c:catAx>
        <c:axId val="23385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853520"/>
        <c:crosses val="autoZero"/>
        <c:auto val="1"/>
        <c:lblAlgn val="ctr"/>
        <c:lblOffset val="100"/>
        <c:noMultiLvlLbl val="0"/>
      </c:catAx>
      <c:valAx>
        <c:axId val="23385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8564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/>
              <a:t>Killings by Non-State Actors in June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'[MAY 2024 HUMAN RIGHTS SITUATION DASHBOARD.xlsx]Tracked Incidents (2)'!$E$120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9A-4D1C-B901-047EE98488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9A-4D1C-B901-047EE984888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59A-4D1C-B901-047EE98488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'[MAY 2024 HUMAN RIGHTS SITUATION DASHBOARD.xlsx]Tracked Incidents (2)'!$D$121:$D$123</c:f>
              <c:strCache>
                <c:ptCount val="3"/>
                <c:pt idx="0">
                  <c:v>Terrorists</c:v>
                </c:pt>
                <c:pt idx="1">
                  <c:v>Bandits/Gunmen</c:v>
                </c:pt>
                <c:pt idx="2">
                  <c:v>Individuals/Groups</c:v>
                </c:pt>
              </c:strCache>
            </c:strRef>
          </c:cat>
          <c:val>
            <c:numRef>
              <c:f>'[MAY 2024 HUMAN RIGHTS SITUATION DASHBOARD.xlsx]Tracked Incidents (2)'!$E$121:$E$123</c:f>
              <c:numCache>
                <c:formatCode>General</c:formatCode>
                <c:ptCount val="3"/>
                <c:pt idx="0">
                  <c:v>50</c:v>
                </c:pt>
                <c:pt idx="1">
                  <c:v>130</c:v>
                </c:pt>
                <c:pt idx="2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9A-4D1C-B901-047EE984888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i="0" baseline="0" dirty="0">
                <a:effectLst/>
              </a:rPr>
              <a:t>Top 12 States with Incidences of Kidnappings and Killings for June 2024 </a:t>
            </a:r>
            <a:endParaRPr lang="en-GB" sz="24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'[JUNE 2024 HUMAN RIGHTS SITUATION DASHBOARD.xlsx]Tracked Incidents (2)'!$N$12</c:f>
              <c:strCache>
                <c:ptCount val="1"/>
                <c:pt idx="0">
                  <c:v>Kidnappings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'[JUNE 2024 HUMAN RIGHTS SITUATION DASHBOARD.xlsx]Tracked Incidents (2)'!$M$13:$M$24</c:f>
              <c:strCache>
                <c:ptCount val="12"/>
                <c:pt idx="0">
                  <c:v>Borno</c:v>
                </c:pt>
                <c:pt idx="1">
                  <c:v>Benue</c:v>
                </c:pt>
                <c:pt idx="2">
                  <c:v>Anambra</c:v>
                </c:pt>
                <c:pt idx="3">
                  <c:v>FCT</c:v>
                </c:pt>
                <c:pt idx="4">
                  <c:v>Katsina</c:v>
                </c:pt>
                <c:pt idx="5">
                  <c:v>Niger</c:v>
                </c:pt>
                <c:pt idx="6">
                  <c:v>Zamfara</c:v>
                </c:pt>
                <c:pt idx="7">
                  <c:v>Ebonyi</c:v>
                </c:pt>
                <c:pt idx="8">
                  <c:v>Edo</c:v>
                </c:pt>
                <c:pt idx="9">
                  <c:v>Kaduna</c:v>
                </c:pt>
                <c:pt idx="10">
                  <c:v>Nasarawa</c:v>
                </c:pt>
                <c:pt idx="11">
                  <c:v>Plateau</c:v>
                </c:pt>
              </c:strCache>
            </c:strRef>
          </c:cat>
          <c:val>
            <c:numRef>
              <c:f>'[JUNE 2024 HUMAN RIGHTS SITUATION DASHBOARD.xlsx]Tracked Incidents (2)'!$N$13:$N$24</c:f>
              <c:numCache>
                <c:formatCode>General</c:formatCode>
                <c:ptCount val="12"/>
                <c:pt idx="0">
                  <c:v>4</c:v>
                </c:pt>
                <c:pt idx="2">
                  <c:v>9</c:v>
                </c:pt>
                <c:pt idx="3">
                  <c:v>4</c:v>
                </c:pt>
                <c:pt idx="4">
                  <c:v>4</c:v>
                </c:pt>
                <c:pt idx="5">
                  <c:v>56</c:v>
                </c:pt>
                <c:pt idx="6">
                  <c:v>11</c:v>
                </c:pt>
                <c:pt idx="8">
                  <c:v>2</c:v>
                </c:pt>
                <c:pt idx="9">
                  <c:v>4</c:v>
                </c:pt>
                <c:pt idx="10">
                  <c:v>31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CF-49C0-ACDF-C74694C25C75}"/>
            </c:ext>
          </c:extLst>
        </c:ser>
        <c:ser>
          <c:idx val="1"/>
          <c:order val="1"/>
          <c:tx>
            <c:strRef>
              <c:f>'[JUNE 2024 HUMAN RIGHTS SITUATION DASHBOARD.xlsx]Tracked Incidents (2)'!$O$12</c:f>
              <c:strCache>
                <c:ptCount val="1"/>
                <c:pt idx="0">
                  <c:v>Killings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'[JUNE 2024 HUMAN RIGHTS SITUATION DASHBOARD.xlsx]Tracked Incidents (2)'!$M$13:$M$24</c:f>
              <c:strCache>
                <c:ptCount val="12"/>
                <c:pt idx="0">
                  <c:v>Borno</c:v>
                </c:pt>
                <c:pt idx="1">
                  <c:v>Benue</c:v>
                </c:pt>
                <c:pt idx="2">
                  <c:v>Anambra</c:v>
                </c:pt>
                <c:pt idx="3">
                  <c:v>FCT</c:v>
                </c:pt>
                <c:pt idx="4">
                  <c:v>Katsina</c:v>
                </c:pt>
                <c:pt idx="5">
                  <c:v>Niger</c:v>
                </c:pt>
                <c:pt idx="6">
                  <c:v>Zamfara</c:v>
                </c:pt>
                <c:pt idx="7">
                  <c:v>Ebonyi</c:v>
                </c:pt>
                <c:pt idx="8">
                  <c:v>Edo</c:v>
                </c:pt>
                <c:pt idx="9">
                  <c:v>Kaduna</c:v>
                </c:pt>
                <c:pt idx="10">
                  <c:v>Nasarawa</c:v>
                </c:pt>
                <c:pt idx="11">
                  <c:v>Plateau</c:v>
                </c:pt>
              </c:strCache>
            </c:strRef>
          </c:cat>
          <c:val>
            <c:numRef>
              <c:f>'[JUNE 2024 HUMAN RIGHTS SITUATION DASHBOARD.xlsx]Tracked Incidents (2)'!$O$13:$O$24</c:f>
              <c:numCache>
                <c:formatCode>General</c:formatCode>
                <c:ptCount val="12"/>
                <c:pt idx="0">
                  <c:v>37</c:v>
                </c:pt>
                <c:pt idx="1">
                  <c:v>7</c:v>
                </c:pt>
                <c:pt idx="2">
                  <c:v>4</c:v>
                </c:pt>
                <c:pt idx="3">
                  <c:v>7</c:v>
                </c:pt>
                <c:pt idx="4">
                  <c:v>87</c:v>
                </c:pt>
                <c:pt idx="5">
                  <c:v>11</c:v>
                </c:pt>
                <c:pt idx="6">
                  <c:v>15</c:v>
                </c:pt>
                <c:pt idx="7">
                  <c:v>9</c:v>
                </c:pt>
                <c:pt idx="8">
                  <c:v>4</c:v>
                </c:pt>
                <c:pt idx="9">
                  <c:v>8</c:v>
                </c:pt>
                <c:pt idx="10">
                  <c:v>12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CF-49C0-ACDF-C74694C25C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979456"/>
        <c:axId val="204981120"/>
      </c:barChart>
      <c:catAx>
        <c:axId val="20497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81120"/>
        <c:crosses val="autoZero"/>
        <c:auto val="1"/>
        <c:lblAlgn val="ctr"/>
        <c:lblOffset val="100"/>
        <c:noMultiLvlLbl val="0"/>
      </c:catAx>
      <c:valAx>
        <c:axId val="204981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79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69752126748995E-3"/>
          <c:y val="7.6234543167635858E-3"/>
          <c:w val="0.99199215679424246"/>
          <c:h val="0.989316972638488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46-434A-9268-1FFD5EFE902D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46-434A-9268-1FFD5EFE902D}"/>
              </c:ext>
            </c:extLst>
          </c:dPt>
          <c:dPt>
            <c:idx val="2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46-434A-9268-1FFD5EFE902D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46-434A-9268-1FFD5EFE902D}"/>
              </c:ext>
            </c:extLst>
          </c:dPt>
          <c:dPt>
            <c:idx val="4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946-434A-9268-1FFD5EFE902D}"/>
              </c:ext>
            </c:extLst>
          </c:dPt>
          <c:dPt>
            <c:idx val="5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946-434A-9268-1FFD5EFE902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800" dirty="0"/>
                      <a:t>NW</a:t>
                    </a:r>
                  </a:p>
                  <a:p>
                    <a:r>
                      <a:rPr lang="en-US" dirty="0"/>
                      <a:t>21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27751672576729"/>
                      <c:h val="0.2820904570936799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0946-434A-9268-1FFD5EFE902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SW</a:t>
                    </a:r>
                  </a:p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19957377679177"/>
                      <c:h val="0.3263399405593552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0946-434A-9268-1FFD5EFE902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SS  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946-434A-9268-1FFD5EFE902D}"/>
                </c:ext>
              </c:extLst>
            </c:dLbl>
            <c:dLbl>
              <c:idx val="3"/>
              <c:layout>
                <c:manualLayout>
                  <c:x val="1.0741679110521256E-2"/>
                  <c:y val="-9.6148830881628047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SE</a:t>
                    </a:r>
                    <a:r>
                      <a:rPr lang="en-US" baseline="0" dirty="0"/>
                      <a:t>  9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946-434A-9268-1FFD5EFE902D}"/>
                </c:ext>
              </c:extLst>
            </c:dLbl>
            <c:dLbl>
              <c:idx val="4"/>
              <c:layout>
                <c:manualLayout>
                  <c:x val="-3.1774405707650294E-18"/>
                  <c:y val="3.8233731939609106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NE 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82365888168813"/>
                      <c:h val="0.3761206094582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0946-434A-9268-1FFD5EFE902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NC94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946-434A-9268-1FFD5EFE90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accent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Product 01</c:v>
                </c:pt>
                <c:pt idx="1">
                  <c:v>Product 02</c:v>
                </c:pt>
                <c:pt idx="2">
                  <c:v>Product 03</c:v>
                </c:pt>
                <c:pt idx="3">
                  <c:v>Product 04</c:v>
                </c:pt>
                <c:pt idx="4">
                  <c:v>Product 05</c:v>
                </c:pt>
                <c:pt idx="5">
                  <c:v>Product 06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  <c:pt idx="4">
                  <c:v>8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946-434A-9268-1FFD5EFE90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0" i="0">
          <a:solidFill>
            <a:schemeClr val="accent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June</a:t>
            </a:r>
            <a:r>
              <a:rPr lang="en-GB" baseline="0" dirty="0"/>
              <a:t> 2024 Main Violators of Human Rights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97-42E2-8AD1-EEC198268F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97-42E2-8AD1-EEC198268F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C97-42E2-8AD1-EEC198268F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C97-42E2-8AD1-EEC198268F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C97-42E2-8AD1-EEC198268F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C97-42E2-8AD1-EEC198268F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'[MARCH 2024 HUMAN RIGHTS SITUATION DASHBOARD.xlsx]Sub-Categorisation'!$F$3:$F$8</c:f>
              <c:strCache>
                <c:ptCount val="6"/>
                <c:pt idx="0">
                  <c:v>Nigerian Police</c:v>
                </c:pt>
                <c:pt idx="1">
                  <c:v>Parents</c:v>
                </c:pt>
                <c:pt idx="2">
                  <c:v>Military</c:v>
                </c:pt>
                <c:pt idx="3">
                  <c:v>Private Sector Actors</c:v>
                </c:pt>
                <c:pt idx="4">
                  <c:v>Bandits &amp; Militia Groups</c:v>
                </c:pt>
                <c:pt idx="5">
                  <c:v>Others</c:v>
                </c:pt>
              </c:strCache>
            </c:strRef>
          </c:cat>
          <c:val>
            <c:numRef>
              <c:f>'[MARCH 2024 HUMAN RIGHTS SITUATION DASHBOARD.xlsx]Sub-Categorisation'!$G$3:$G$8</c:f>
              <c:numCache>
                <c:formatCode>General</c:formatCode>
                <c:ptCount val="6"/>
                <c:pt idx="0">
                  <c:v>40138</c:v>
                </c:pt>
                <c:pt idx="1">
                  <c:v>7600</c:v>
                </c:pt>
                <c:pt idx="2">
                  <c:v>155</c:v>
                </c:pt>
                <c:pt idx="3">
                  <c:v>346</c:v>
                </c:pt>
                <c:pt idx="4">
                  <c:v>2560</c:v>
                </c:pt>
                <c:pt idx="5">
                  <c:v>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C97-42E2-8AD1-EEC198268F7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 i="0" baseline="0">
                <a:effectLst/>
              </a:rPr>
              <a:t>June 2024 Complaints Across Geo-Political Zones</a:t>
            </a:r>
            <a:endParaRPr lang="en-GB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931890347872133"/>
          <c:y val="0.13263888888888889"/>
          <c:w val="0.84539953374790033"/>
          <c:h val="0.6858723388743074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'[JUNE 2024 HUMAN RIGHTS SITUATION DASHBOARD.xlsx]Zones 2'!$U$25:$Z$25</c:f>
              <c:strCache>
                <c:ptCount val="6"/>
                <c:pt idx="0">
                  <c:v>North West</c:v>
                </c:pt>
                <c:pt idx="1">
                  <c:v>North East</c:v>
                </c:pt>
                <c:pt idx="2">
                  <c:v>North Central</c:v>
                </c:pt>
                <c:pt idx="3">
                  <c:v>South West</c:v>
                </c:pt>
                <c:pt idx="4">
                  <c:v>South East</c:v>
                </c:pt>
                <c:pt idx="5">
                  <c:v>South South</c:v>
                </c:pt>
              </c:strCache>
            </c:strRef>
          </c:cat>
          <c:val>
            <c:numRef>
              <c:f>'[JUNE 2024 HUMAN RIGHTS SITUATION DASHBOARD.xlsx]Zones 2'!$U$26:$Z$26</c:f>
              <c:numCache>
                <c:formatCode>General</c:formatCode>
                <c:ptCount val="6"/>
                <c:pt idx="0" formatCode="#,##0">
                  <c:v>15101</c:v>
                </c:pt>
                <c:pt idx="1">
                  <c:v>12907</c:v>
                </c:pt>
                <c:pt idx="2" formatCode="#,##0">
                  <c:v>29462</c:v>
                </c:pt>
                <c:pt idx="3">
                  <c:v>18458</c:v>
                </c:pt>
                <c:pt idx="4" formatCode="#,##0">
                  <c:v>9164</c:v>
                </c:pt>
                <c:pt idx="5" formatCode="#,##0">
                  <c:v>21603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2-4C79-AC8F-874F505D2F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1873199"/>
        <c:axId val="1771871951"/>
      </c:barChart>
      <c:catAx>
        <c:axId val="177187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1871951"/>
        <c:crosses val="autoZero"/>
        <c:auto val="1"/>
        <c:lblAlgn val="ctr"/>
        <c:lblOffset val="100"/>
        <c:noMultiLvlLbl val="0"/>
      </c:catAx>
      <c:valAx>
        <c:axId val="1771871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187319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761F6-803F-41A5-8EAE-8C5C1FEBB595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9F09A-BBFE-40B2-8E8B-1A48B103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08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F3F9F8-6BC8-48FE-9C3A-1E7A29306F6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03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829C3-2266-4FBC-800D-041F6BE5E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A1042-5C27-4E8A-A3F0-6B3FDB24B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B0723-72BF-458E-9C91-A4A6D84D5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777E9-F3A7-412D-A207-7E68A96B9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2E2C2-7D10-49AE-874C-9D090DEB7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61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8F827-1F1A-4932-BD5F-2E9B2ADB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F0061-A979-427B-AEAE-AE23A04AE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A53D5-A0C2-423B-AC4D-39F182DB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6D70E-935B-4244-B8BC-5DC69C8D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3F5CA-C748-4E7C-9E0B-5F62BAB3D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3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8E9DB-BFFB-40FC-AF85-82F227ED3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1936D-6192-48D0-953F-AD74FB7BA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04911-1104-4225-BB6B-918F8C84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0A892-FA9E-4022-B7B3-716D333F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F7E2A-B493-4C0D-9CF5-1BB355D0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590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6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FFFBF-15B4-4F25-8DC7-FB0FD0C8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52136-30C6-47A3-8B02-B5F3FAC6F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F072A-B7AD-4FD4-996F-F111AC2FC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50CFB-5B0C-4654-AFB8-58B3D4667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CD3A9-0563-4AC8-AF59-C4167FF6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16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AD14-2F7B-465F-959B-F86E8DD30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F5180-2BD7-48C1-94DC-66777DCB1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3A37A-C8D2-4790-9E14-DF89AF337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187CF-A716-438F-8FE5-B42061A5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6BA86-4F20-409D-B980-07508738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31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B18DA-8C60-40F5-9887-4E6FF5B0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8B235-5CFD-4C37-B78A-F1099CAA12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0A6C6-E8DF-4B68-AFBF-DA82EDB96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EF853-830D-4D4D-8B4B-9775FC6A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4692A-4F58-4842-8E3C-A0E848E7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8555C-5076-4837-9AD3-D40A334A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2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FAA2B-65F5-4F16-80FD-3505A4D3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5AF3D-AD74-4557-9CCE-FAAA38BEE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C3F7F1-43F0-4671-B31F-446C88066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F1F03D-C2A4-44B4-8976-1649A4AA4F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FE5241-7301-4994-AF28-F3D4ADB7B7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2551F5-2979-4DAD-9D92-B19B73F7D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2E6416-7593-4A98-AF6E-15C97465C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172096-5536-440C-B3C4-68D949E2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50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563D4-6B95-4928-8EB2-2BE1577A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00715-8E14-4E69-9767-8086179E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983EAA-7437-4FB7-A01E-F20D5C59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6C868-7FF8-413F-A9F9-F2BD60E12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2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62FB48-6F01-4E77-AF10-DC4EA2E7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DA58C-42A5-46C7-B410-B3074E2F2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16CA1-7BE4-4B5B-A761-234A7626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341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AA255-06D2-4848-8505-D709106E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E7C5B-4061-4E9B-8108-B67D4AADC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FA63E-FC84-449F-9461-B010874F4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9CB6B-FCA5-439E-AD0A-9EBA6BB7D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595359-82BB-46C2-95BD-0BCB0AD67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53ABC-4477-4A8C-8A6E-60497089B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3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7AB0D-0ACE-4F4D-BC53-BB0D73D98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9D7915-104E-4EA4-BCBE-642933B61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16038-B3D5-4475-AA58-E585B3DE7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AA51B-CD67-4A5D-91D6-AD3ED1A8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3FB25-62EE-42C1-8129-D8A5121D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BC8EE-57DF-4637-9982-C28AD49F3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77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34E7DB-02AA-408D-A015-8A369773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E55FF-7C9E-41CB-B1AD-95D5A7230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7B6B5-B006-42E3-B2D3-AE8B4F800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289EF-7F82-4A0F-AAFF-012BF69DC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June 2024 NHRC Human Rights Assessment Dashboard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B45E1-B156-4F2E-B1B9-502DC1F8D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646B6-14D9-4702-9DFD-8225579D2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85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chart" Target="../charts/chart8.xml"/><Relationship Id="rId3" Type="http://schemas.openxmlformats.org/officeDocument/2006/relationships/chart" Target="../charts/chart7.xml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6" Type="http://schemas.openxmlformats.org/officeDocument/2006/relationships/chart" Target="../charts/chart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chart" Target="../charts/chart10.xml"/><Relationship Id="rId10" Type="http://schemas.openxmlformats.org/officeDocument/2006/relationships/image" Target="../media/image8.sv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062B-5562-4C8B-8C98-AAB7C997E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723" y="2351313"/>
            <a:ext cx="9411477" cy="1158649"/>
          </a:xfrm>
        </p:spPr>
        <p:txBody>
          <a:bodyPr/>
          <a:lstStyle/>
          <a:p>
            <a:r>
              <a:rPr lang="en-ZA" b="1" dirty="0"/>
              <a:t>Presentation of June 2024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474BB-F0B3-4738-8CE9-8C2F33510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916A69-799D-4AFA-BCAC-493BDBFE22F1}"/>
              </a:ext>
            </a:extLst>
          </p:cNvPr>
          <p:cNvSpPr/>
          <p:nvPr/>
        </p:nvSpPr>
        <p:spPr>
          <a:xfrm>
            <a:off x="1524001" y="3602038"/>
            <a:ext cx="9411478" cy="130474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>
                <a:gd name="adj1" fmla="val 12500"/>
                <a:gd name="adj2" fmla="val -398"/>
              </a:avLst>
            </a:prstTxWarp>
            <a:spAutoFit/>
          </a:bodyPr>
          <a:lstStyle/>
          <a:p>
            <a:pPr marL="0" indent="0">
              <a:buNone/>
            </a:pPr>
            <a:r>
              <a:rPr lang="en-ZA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Human Rights Dashboard</a:t>
            </a:r>
            <a:endParaRPr lang="en-GB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11208FD-6ED3-493A-B57B-C379B9FA3E3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033" y="289560"/>
            <a:ext cx="2081660" cy="1837820"/>
          </a:xfrm>
          <a:prstGeom prst="rect">
            <a:avLst/>
          </a:prstGeom>
          <a:noFill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2FFC0-F192-438C-A636-686D86D6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672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70BA9-3C81-4A9F-BB56-4DDDA3AD5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63" y="386930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States in Focus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52EF2-217B-46EC-B476-24A88DCAEF95}"/>
              </a:ext>
            </a:extLst>
          </p:cNvPr>
          <p:cNvSpPr>
            <a:spLocks/>
          </p:cNvSpPr>
          <p:nvPr/>
        </p:nvSpPr>
        <p:spPr>
          <a:xfrm>
            <a:off x="5604137" y="1978573"/>
            <a:ext cx="4901660" cy="583665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59536">
              <a:spcAft>
                <a:spcPts val="600"/>
              </a:spcAft>
            </a:pPr>
            <a:r>
              <a:rPr lang="en-ZA" sz="3008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endParaRPr lang="en-GB" sz="32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A9FA6-5FA0-4B1F-AE1F-42ED3C7959CC}"/>
              </a:ext>
            </a:extLst>
          </p:cNvPr>
          <p:cNvSpPr>
            <a:spLocks/>
          </p:cNvSpPr>
          <p:nvPr/>
        </p:nvSpPr>
        <p:spPr>
          <a:xfrm>
            <a:off x="5604137" y="2440115"/>
            <a:ext cx="4901660" cy="567821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859536">
              <a:spcAft>
                <a:spcPts val="600"/>
              </a:spcAft>
            </a:pPr>
            <a:r>
              <a:rPr lang="en-ZA" sz="3008" b="1" kern="1200" dirty="0">
                <a:solidFill>
                  <a:srgbClr val="B30000"/>
                </a:solidFill>
                <a:latin typeface="+mn-lt"/>
                <a:ea typeface="+mn-ea"/>
                <a:cs typeface="+mn-cs"/>
              </a:rPr>
              <a:t>Killings by cultists in 3 incidents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8559517-3545-4382-84C3-0CAFBC747BE0}"/>
              </a:ext>
            </a:extLst>
          </p:cNvPr>
          <p:cNvSpPr txBox="1">
            <a:spLocks/>
          </p:cNvSpPr>
          <p:nvPr/>
        </p:nvSpPr>
        <p:spPr>
          <a:xfrm>
            <a:off x="216882" y="5060938"/>
            <a:ext cx="4877639" cy="4744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884" indent="-214884" defTabSz="859536">
              <a:spcBef>
                <a:spcPts val="940"/>
              </a:spcBef>
            </a:pPr>
            <a:r>
              <a:rPr lang="en-ZA" dirty="0">
                <a:solidFill>
                  <a:srgbClr val="FF0000"/>
                </a:solidFill>
              </a:rPr>
              <a:t>Double attacks on police stations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FE49F83-D314-436D-9468-63B8D4B613A7}"/>
              </a:ext>
            </a:extLst>
          </p:cNvPr>
          <p:cNvSpPr txBox="1">
            <a:spLocks/>
          </p:cNvSpPr>
          <p:nvPr/>
        </p:nvSpPr>
        <p:spPr>
          <a:xfrm>
            <a:off x="192509" y="4441100"/>
            <a:ext cx="3529496" cy="5678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59536">
              <a:spcBef>
                <a:spcPts val="940"/>
              </a:spcBef>
            </a:pPr>
            <a:r>
              <a:rPr lang="en-ZA" sz="3008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Ebonyi</a:t>
            </a:r>
            <a:endParaRPr lang="en-GB" sz="32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055E55-F60C-427D-87AE-CC00D7A80B6D}"/>
              </a:ext>
            </a:extLst>
          </p:cNvPr>
          <p:cNvSpPr txBox="1">
            <a:spLocks/>
          </p:cNvSpPr>
          <p:nvPr/>
        </p:nvSpPr>
        <p:spPr>
          <a:xfrm>
            <a:off x="249534" y="2529691"/>
            <a:ext cx="4877639" cy="47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884" indent="-214884" defTabSz="859536">
              <a:spcBef>
                <a:spcPts val="940"/>
              </a:spcBef>
            </a:pPr>
            <a:r>
              <a:rPr lang="en-ZA" sz="2632" b="1" kern="1200" dirty="0">
                <a:solidFill>
                  <a:srgbClr val="B30000"/>
                </a:solidFill>
                <a:latin typeface="+mn-lt"/>
                <a:ea typeface="+mn-ea"/>
                <a:cs typeface="+mn-cs"/>
              </a:rPr>
              <a:t>4 attacks by bandits/terrorists across the state leading to 87 and </a:t>
            </a:r>
            <a:r>
              <a:rPr lang="en-ZA" sz="2632" b="1" dirty="0">
                <a:solidFill>
                  <a:srgbClr val="B30000"/>
                </a:solidFill>
              </a:rPr>
              <a:t>56</a:t>
            </a:r>
            <a:r>
              <a:rPr lang="en-ZA" sz="2632" b="1" kern="1200" dirty="0">
                <a:solidFill>
                  <a:srgbClr val="B30000"/>
                </a:solidFill>
                <a:latin typeface="+mn-lt"/>
                <a:ea typeface="+mn-ea"/>
                <a:cs typeface="+mn-cs"/>
              </a:rPr>
              <a:t> abductions.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E8576E6-12A2-4F8B-9CA0-CE0B41049E55}"/>
              </a:ext>
            </a:extLst>
          </p:cNvPr>
          <p:cNvSpPr txBox="1">
            <a:spLocks/>
          </p:cNvSpPr>
          <p:nvPr/>
        </p:nvSpPr>
        <p:spPr>
          <a:xfrm>
            <a:off x="322790" y="2087834"/>
            <a:ext cx="3268934" cy="4744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59536">
              <a:spcBef>
                <a:spcPts val="940"/>
              </a:spcBef>
            </a:pPr>
            <a:r>
              <a:rPr lang="en-ZA" sz="2632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Katsina</a:t>
            </a:r>
            <a:endParaRPr lang="en-GB" sz="280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C5A8A99-D3EF-4F28-8AC7-76553475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99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2BFA-0E6B-4F40-865B-CE24EE312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7900"/>
          </a:xfrm>
        </p:spPr>
        <p:txBody>
          <a:bodyPr>
            <a:normAutofit/>
          </a:bodyPr>
          <a:lstStyle/>
          <a:p>
            <a:r>
              <a:rPr lang="en-ZA" sz="4800" b="1" dirty="0"/>
              <a:t>Issues in Focus</a:t>
            </a:r>
            <a:endParaRPr lang="en-GB" sz="4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17C1E-3678-4471-A16E-9CC6BFD2F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57225"/>
          </a:xfrm>
        </p:spPr>
        <p:txBody>
          <a:bodyPr/>
          <a:lstStyle/>
          <a:p>
            <a:r>
              <a:rPr lang="en-ZA" dirty="0">
                <a:highlight>
                  <a:srgbClr val="FF0000"/>
                </a:highlight>
              </a:rPr>
              <a:t>Mob Action &amp; Jungle Justice</a:t>
            </a:r>
            <a:endParaRPr lang="en-GB" dirty="0">
              <a:highlight>
                <a:srgbClr val="FF00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5B947D-B553-4E8E-BE3F-83C72456C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208439"/>
          </a:xfrm>
        </p:spPr>
        <p:txBody>
          <a:bodyPr>
            <a:normAutofit lnSpcReduction="10000"/>
          </a:bodyPr>
          <a:lstStyle/>
          <a:p>
            <a:r>
              <a:rPr lang="en-ZA" dirty="0"/>
              <a:t>Bauchi: Killing by Mob for blasphemy. </a:t>
            </a:r>
          </a:p>
          <a:p>
            <a:r>
              <a:rPr lang="en-ZA" dirty="0"/>
              <a:t>Ondo: Killing on grounds of infidelity</a:t>
            </a:r>
          </a:p>
          <a:p>
            <a:r>
              <a:rPr lang="en-ZA" dirty="0"/>
              <a:t>Ogun: Stabbing of ‘wife’s lover’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93B83-BE5F-4623-82B1-B222AA776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ZA" dirty="0">
                <a:highlight>
                  <a:srgbClr val="FFFF00"/>
                </a:highlight>
              </a:rPr>
              <a:t>Upsurge in Extra-judicial killings</a:t>
            </a:r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F7E6FE-47D9-4A58-A44C-402ACA319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023382"/>
          </a:xfrm>
        </p:spPr>
        <p:txBody>
          <a:bodyPr>
            <a:normAutofit lnSpcReduction="10000"/>
          </a:bodyPr>
          <a:lstStyle/>
          <a:p>
            <a:r>
              <a:rPr lang="en-ZA" dirty="0"/>
              <a:t>Police</a:t>
            </a:r>
          </a:p>
          <a:p>
            <a:pPr lvl="1"/>
            <a:r>
              <a:rPr lang="en-ZA" dirty="0" err="1"/>
              <a:t>Yauri</a:t>
            </a:r>
            <a:r>
              <a:rPr lang="en-ZA" dirty="0"/>
              <a:t>, Kebbi State</a:t>
            </a:r>
          </a:p>
          <a:p>
            <a:r>
              <a:rPr lang="en-ZA" dirty="0"/>
              <a:t>Military</a:t>
            </a:r>
          </a:p>
          <a:p>
            <a:pPr lvl="1"/>
            <a:r>
              <a:rPr lang="en-ZA" dirty="0"/>
              <a:t>Ilorin, FCT and Jos North</a:t>
            </a: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AACC31D-AC7A-4893-8460-6872A4AE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2024 NHRC Human Rights Assessment Dashboard</a:t>
            </a:r>
            <a:endParaRPr lang="en-GB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A22BCF12-04C1-4124-8657-B78AA5F996F6}"/>
              </a:ext>
            </a:extLst>
          </p:cNvPr>
          <p:cNvSpPr txBox="1">
            <a:spLocks/>
          </p:cNvSpPr>
          <p:nvPr/>
        </p:nvSpPr>
        <p:spPr>
          <a:xfrm>
            <a:off x="1011239" y="4615770"/>
            <a:ext cx="5183188" cy="202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24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C7346-FB5E-F74D-BB74-D9DC2FD176CD}"/>
              </a:ext>
            </a:extLst>
          </p:cNvPr>
          <p:cNvSpPr txBox="1"/>
          <p:nvPr/>
        </p:nvSpPr>
        <p:spPr>
          <a:xfrm>
            <a:off x="860324" y="306186"/>
            <a:ext cx="1090074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NHRC June 2024 Human Rights Situation Dashboard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2781A9-8A9E-4F47-A991-93FE8BD57D68}"/>
              </a:ext>
            </a:extLst>
          </p:cNvPr>
          <p:cNvSpPr txBox="1"/>
          <p:nvPr/>
        </p:nvSpPr>
        <p:spPr>
          <a:xfrm>
            <a:off x="5529184" y="787593"/>
            <a:ext cx="11336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June 2024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E14D3-E19B-9B41-804F-0F2E0448F760}"/>
              </a:ext>
            </a:extLst>
          </p:cNvPr>
          <p:cNvSpPr/>
          <p:nvPr/>
        </p:nvSpPr>
        <p:spPr>
          <a:xfrm>
            <a:off x="3682038" y="1130441"/>
            <a:ext cx="635961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D17A02-D5BB-C940-94B5-063B1C3B1B53}"/>
              </a:ext>
            </a:extLst>
          </p:cNvPr>
          <p:cNvSpPr/>
          <p:nvPr/>
        </p:nvSpPr>
        <p:spPr>
          <a:xfrm>
            <a:off x="3302361" y="1093984"/>
            <a:ext cx="2218036" cy="9410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9AEC24-4080-E84B-B041-E83801ABFD32}"/>
              </a:ext>
            </a:extLst>
          </p:cNvPr>
          <p:cNvSpPr/>
          <p:nvPr/>
        </p:nvSpPr>
        <p:spPr>
          <a:xfrm>
            <a:off x="5534025" y="1101761"/>
            <a:ext cx="1778000" cy="93324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DC2C02-E54B-7945-A888-B30E7E65464C}"/>
              </a:ext>
            </a:extLst>
          </p:cNvPr>
          <p:cNvSpPr/>
          <p:nvPr/>
        </p:nvSpPr>
        <p:spPr>
          <a:xfrm>
            <a:off x="7300701" y="1102076"/>
            <a:ext cx="2596313" cy="93293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7CD4BC-787A-464E-B253-52318C4A4571}"/>
              </a:ext>
            </a:extLst>
          </p:cNvPr>
          <p:cNvSpPr/>
          <p:nvPr/>
        </p:nvSpPr>
        <p:spPr>
          <a:xfrm>
            <a:off x="9651132" y="1121205"/>
            <a:ext cx="2540868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C670B14-54C4-2040-9E8B-1C72E45FE3AA}"/>
              </a:ext>
            </a:extLst>
          </p:cNvPr>
          <p:cNvSpPr/>
          <p:nvPr/>
        </p:nvSpPr>
        <p:spPr>
          <a:xfrm>
            <a:off x="26460" y="3589417"/>
            <a:ext cx="3389181" cy="288758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2B40D5-ACFC-9D4F-8E25-8F4E152CCF4B}"/>
              </a:ext>
            </a:extLst>
          </p:cNvPr>
          <p:cNvSpPr txBox="1"/>
          <p:nvPr/>
        </p:nvSpPr>
        <p:spPr>
          <a:xfrm>
            <a:off x="1215628" y="1156237"/>
            <a:ext cx="870751" cy="253916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Bob Attacks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A8B14-1678-5C4E-9656-021678D321F4}"/>
              </a:ext>
            </a:extLst>
          </p:cNvPr>
          <p:cNvSpPr txBox="1"/>
          <p:nvPr/>
        </p:nvSpPr>
        <p:spPr>
          <a:xfrm>
            <a:off x="1506552" y="1463906"/>
            <a:ext cx="293670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C7B9D2D-B2C9-9244-808B-5FA1707EC560}"/>
              </a:ext>
            </a:extLst>
          </p:cNvPr>
          <p:cNvSpPr txBox="1"/>
          <p:nvPr/>
        </p:nvSpPr>
        <p:spPr>
          <a:xfrm>
            <a:off x="3196843" y="1522794"/>
            <a:ext cx="287258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</a:t>
            </a:r>
            <a:endParaRPr lang="en-US" sz="1200" b="1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75CB54B-4790-C140-BED9-F0528FDEC7D2}"/>
              </a:ext>
            </a:extLst>
          </p:cNvPr>
          <p:cNvSpPr txBox="1"/>
          <p:nvPr/>
        </p:nvSpPr>
        <p:spPr>
          <a:xfrm>
            <a:off x="7914056" y="1140476"/>
            <a:ext cx="16979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Child Abandonment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9235B6-2917-9D4C-8C5B-8AE77F7C737B}"/>
              </a:ext>
            </a:extLst>
          </p:cNvPr>
          <p:cNvSpPr txBox="1"/>
          <p:nvPr/>
        </p:nvSpPr>
        <p:spPr>
          <a:xfrm>
            <a:off x="8531161" y="1449857"/>
            <a:ext cx="970137" cy="52322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1667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85ACF6-ABEF-784E-9381-9D432BE1BF29}"/>
              </a:ext>
            </a:extLst>
          </p:cNvPr>
          <p:cNvSpPr txBox="1"/>
          <p:nvPr/>
        </p:nvSpPr>
        <p:spPr>
          <a:xfrm>
            <a:off x="4348404" y="1114102"/>
            <a:ext cx="1156087" cy="338554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Kidnapping</a:t>
            </a:r>
            <a:endParaRPr lang="en-US" sz="1200" b="1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2C3E0FE-7D47-2F45-82C8-F0C2F8606282}"/>
              </a:ext>
            </a:extLst>
          </p:cNvPr>
          <p:cNvSpPr txBox="1"/>
          <p:nvPr/>
        </p:nvSpPr>
        <p:spPr>
          <a:xfrm>
            <a:off x="6196941" y="1145596"/>
            <a:ext cx="864340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Killings</a:t>
            </a:r>
            <a:endParaRPr lang="en-US" sz="1000" b="1" dirty="0">
              <a:solidFill>
                <a:srgbClr val="FF0000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AFC5A7-6798-3649-AFF3-38300B0A9218}"/>
              </a:ext>
            </a:extLst>
          </p:cNvPr>
          <p:cNvSpPr txBox="1"/>
          <p:nvPr/>
        </p:nvSpPr>
        <p:spPr>
          <a:xfrm>
            <a:off x="9577957" y="1133154"/>
            <a:ext cx="2662909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Killing of Security &amp; Law Enforcement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B6037D-8FDB-D542-9D96-870767950DC0}"/>
              </a:ext>
            </a:extLst>
          </p:cNvPr>
          <p:cNvSpPr txBox="1"/>
          <p:nvPr/>
        </p:nvSpPr>
        <p:spPr>
          <a:xfrm>
            <a:off x="4584046" y="1497512"/>
            <a:ext cx="684803" cy="461665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138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8F036E8-4075-7E4A-891F-3B7BF4519E89}"/>
              </a:ext>
            </a:extLst>
          </p:cNvPr>
          <p:cNvSpPr txBox="1"/>
          <p:nvPr/>
        </p:nvSpPr>
        <p:spPr>
          <a:xfrm>
            <a:off x="6096001" y="1449857"/>
            <a:ext cx="10739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240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9DD4430-1BB8-C14B-9C5D-0F0AB842E328}"/>
              </a:ext>
            </a:extLst>
          </p:cNvPr>
          <p:cNvSpPr txBox="1"/>
          <p:nvPr/>
        </p:nvSpPr>
        <p:spPr>
          <a:xfrm>
            <a:off x="10783651" y="1399329"/>
            <a:ext cx="88003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19</a:t>
            </a:r>
          </a:p>
        </p:txBody>
      </p: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003ED0DA-6674-1C44-AF53-9D70D40EF7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1109193"/>
              </p:ext>
            </p:extLst>
          </p:nvPr>
        </p:nvGraphicFramePr>
        <p:xfrm>
          <a:off x="283055" y="3954119"/>
          <a:ext cx="2929390" cy="2388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2AF7A278-5170-EB4E-A46A-A1D59A3E1817}"/>
              </a:ext>
            </a:extLst>
          </p:cNvPr>
          <p:cNvSpPr txBox="1"/>
          <p:nvPr/>
        </p:nvSpPr>
        <p:spPr>
          <a:xfrm>
            <a:off x="994425" y="3643745"/>
            <a:ext cx="119776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Kidnappings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6E548C-4789-BD48-A288-E27EDB9EF341}"/>
              </a:ext>
            </a:extLst>
          </p:cNvPr>
          <p:cNvSpPr txBox="1"/>
          <p:nvPr/>
        </p:nvSpPr>
        <p:spPr>
          <a:xfrm>
            <a:off x="1316756" y="2063977"/>
            <a:ext cx="244650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DESTRUCTION OF PROPERTIES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A48E9B-66E4-3F4F-B61F-98BCB99FDB33}"/>
              </a:ext>
            </a:extLst>
          </p:cNvPr>
          <p:cNvSpPr txBox="1"/>
          <p:nvPr/>
        </p:nvSpPr>
        <p:spPr>
          <a:xfrm>
            <a:off x="752182" y="2410938"/>
            <a:ext cx="71365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Gombe</a:t>
            </a:r>
            <a:endParaRPr lang="en-US" sz="1000" b="1">
              <a:solidFill>
                <a:schemeClr val="bg1"/>
              </a:solidFill>
              <a:latin typeface="Poppins" pitchFamily="2" charset="77"/>
              <a:ea typeface="Lato Light" panose="020F0502020204030203" pitchFamily="34" charset="0"/>
              <a:cs typeface="Poppins" pitchFamily="2" charset="77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6B165E6-140D-E445-AFF3-9F9C653E7498}"/>
              </a:ext>
            </a:extLst>
          </p:cNvPr>
          <p:cNvSpPr txBox="1"/>
          <p:nvPr/>
        </p:nvSpPr>
        <p:spPr>
          <a:xfrm>
            <a:off x="2611448" y="2410938"/>
            <a:ext cx="881973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Anambra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3F7D8A7-6E06-1F49-BE01-5ACDE9B033D4}"/>
              </a:ext>
            </a:extLst>
          </p:cNvPr>
          <p:cNvSpPr txBox="1"/>
          <p:nvPr/>
        </p:nvSpPr>
        <p:spPr>
          <a:xfrm>
            <a:off x="4368557" y="4995279"/>
            <a:ext cx="1742786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VIOLENCE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504294B-9A0A-F24C-8606-9CF412D5567B}"/>
              </a:ext>
            </a:extLst>
          </p:cNvPr>
          <p:cNvSpPr txBox="1"/>
          <p:nvPr/>
        </p:nvSpPr>
        <p:spPr>
          <a:xfrm>
            <a:off x="4282893" y="5269546"/>
            <a:ext cx="173477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NNPP Supporters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85CCE38-E4EE-0A45-B952-FE8982290237}"/>
              </a:ext>
            </a:extLst>
          </p:cNvPr>
          <p:cNvSpPr txBox="1"/>
          <p:nvPr/>
        </p:nvSpPr>
        <p:spPr>
          <a:xfrm>
            <a:off x="4264219" y="5855242"/>
            <a:ext cx="179889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HOR Candidate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A1E6D53-6224-B547-BCA8-174AAD3507BD}"/>
              </a:ext>
            </a:extLst>
          </p:cNvPr>
          <p:cNvSpPr txBox="1"/>
          <p:nvPr/>
        </p:nvSpPr>
        <p:spPr>
          <a:xfrm>
            <a:off x="7629028" y="5269546"/>
            <a:ext cx="181171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First Lady’s convoy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043970D-3CC2-B34D-9889-3AD3A42401E0}"/>
              </a:ext>
            </a:extLst>
          </p:cNvPr>
          <p:cNvSpPr txBox="1"/>
          <p:nvPr/>
        </p:nvSpPr>
        <p:spPr>
          <a:xfrm>
            <a:off x="7752486" y="5562394"/>
            <a:ext cx="181011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PDP Campaign DG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5B60CAD-74F7-F248-9F06-2311F1BC16DA}"/>
              </a:ext>
            </a:extLst>
          </p:cNvPr>
          <p:cNvSpPr txBox="1"/>
          <p:nvPr/>
        </p:nvSpPr>
        <p:spPr>
          <a:xfrm>
            <a:off x="7789798" y="5855242"/>
            <a:ext cx="153279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Supporters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DA518D1-8136-4F12-BB11-B71E2EA0688D}"/>
              </a:ext>
            </a:extLst>
          </p:cNvPr>
          <p:cNvSpPr txBox="1"/>
          <p:nvPr/>
        </p:nvSpPr>
        <p:spPr>
          <a:xfrm>
            <a:off x="732461" y="2698234"/>
            <a:ext cx="2052165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INTOLERANCE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FD7A7F7-A311-4191-9E71-78AF9871512C}"/>
              </a:ext>
            </a:extLst>
          </p:cNvPr>
          <p:cNvSpPr txBox="1"/>
          <p:nvPr/>
        </p:nvSpPr>
        <p:spPr>
          <a:xfrm>
            <a:off x="4311468" y="6140422"/>
            <a:ext cx="205056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Wife of PDP Candidate</a:t>
            </a:r>
          </a:p>
        </p:txBody>
      </p:sp>
      <p:pic>
        <p:nvPicPr>
          <p:cNvPr id="66" name="Picture 65" descr="Logo&#10;&#10;Description automatically generated">
            <a:extLst>
              <a:ext uri="{FF2B5EF4-FFF2-40B4-BE49-F238E27FC236}">
                <a16:creationId xmlns:a16="http://schemas.microsoft.com/office/drawing/2014/main" id="{9330FF5B-915D-464B-9224-4272346EF10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65" y="300376"/>
            <a:ext cx="713658" cy="713809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2F30508D-12B9-4C90-B8FD-254C60B6E94E}"/>
              </a:ext>
            </a:extLst>
          </p:cNvPr>
          <p:cNvSpPr txBox="1"/>
          <p:nvPr/>
        </p:nvSpPr>
        <p:spPr>
          <a:xfrm>
            <a:off x="694828" y="3116896"/>
            <a:ext cx="23262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Stoning of Governor </a:t>
            </a:r>
            <a:r>
              <a:rPr lang="en-US" sz="100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Buni</a:t>
            </a:r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at APC Rally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B672483-B88A-40CB-BBDA-4DD1D52D0C1D}"/>
              </a:ext>
            </a:extLst>
          </p:cNvPr>
          <p:cNvSpPr txBox="1"/>
          <p:nvPr/>
        </p:nvSpPr>
        <p:spPr>
          <a:xfrm>
            <a:off x="704353" y="3269296"/>
            <a:ext cx="159691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Cancellation of PDP Rally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94EFC40-4DD3-4C2E-9A52-9CF2A87C347A}"/>
              </a:ext>
            </a:extLst>
          </p:cNvPr>
          <p:cNvSpPr txBox="1"/>
          <p:nvPr/>
        </p:nvSpPr>
        <p:spPr>
          <a:xfrm>
            <a:off x="704935" y="2945446"/>
            <a:ext cx="182774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Destruction/Cutting of Roads</a:t>
            </a:r>
          </a:p>
        </p:txBody>
      </p:sp>
      <p:pic>
        <p:nvPicPr>
          <p:cNvPr id="13" name="Graphic 12" descr="Family with girl outline">
            <a:extLst>
              <a:ext uri="{FF2B5EF4-FFF2-40B4-BE49-F238E27FC236}">
                <a16:creationId xmlns:a16="http://schemas.microsoft.com/office/drawing/2014/main" id="{2CA7D344-850D-47E6-9009-35769BFAE5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47899" y="1140720"/>
            <a:ext cx="914400" cy="914400"/>
          </a:xfrm>
          <a:prstGeom prst="rect">
            <a:avLst/>
          </a:prstGeom>
        </p:spPr>
      </p:pic>
      <p:pic>
        <p:nvPicPr>
          <p:cNvPr id="15" name="Graphic 14" descr="Skull outline">
            <a:extLst>
              <a:ext uri="{FF2B5EF4-FFF2-40B4-BE49-F238E27FC236}">
                <a16:creationId xmlns:a16="http://schemas.microsoft.com/office/drawing/2014/main" id="{1FDE09DF-133D-474C-9C10-D2AAE1A3E0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80878" y="1411544"/>
            <a:ext cx="587008" cy="592337"/>
          </a:xfrm>
          <a:prstGeom prst="rect">
            <a:avLst/>
          </a:prstGeom>
        </p:spPr>
      </p:pic>
      <p:pic>
        <p:nvPicPr>
          <p:cNvPr id="19" name="Graphic 18" descr="Police male outline">
            <a:extLst>
              <a:ext uri="{FF2B5EF4-FFF2-40B4-BE49-F238E27FC236}">
                <a16:creationId xmlns:a16="http://schemas.microsoft.com/office/drawing/2014/main" id="{18192B00-4F33-4053-9F4B-B5502B4CB23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687104" y="1355961"/>
            <a:ext cx="700165" cy="647919"/>
          </a:xfrm>
          <a:prstGeom prst="rect">
            <a:avLst/>
          </a:prstGeom>
        </p:spPr>
      </p:pic>
      <p:pic>
        <p:nvPicPr>
          <p:cNvPr id="22" name="Graphic 21" descr="Drama with solid fill">
            <a:extLst>
              <a:ext uri="{FF2B5EF4-FFF2-40B4-BE49-F238E27FC236}">
                <a16:creationId xmlns:a16="http://schemas.microsoft.com/office/drawing/2014/main" id="{A63EFE02-EB08-4D07-9190-0CC236770FA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88733" y="1124650"/>
            <a:ext cx="1021430" cy="914400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E9E6F41-6F90-4CDC-A7C8-9D11254DB605}"/>
              </a:ext>
            </a:extLst>
          </p:cNvPr>
          <p:cNvSpPr txBox="1"/>
          <p:nvPr/>
        </p:nvSpPr>
        <p:spPr>
          <a:xfrm>
            <a:off x="4110358" y="6579855"/>
            <a:ext cx="163217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 dirty="0">
                <a:latin typeface="Poppins" pitchFamily="2" charset="77"/>
                <a:ea typeface="League Spartan" charset="0"/>
                <a:cs typeface="Poppins" pitchFamily="2" charset="77"/>
              </a:rPr>
              <a:t>briefs@nhrc.gov.ng</a:t>
            </a:r>
          </a:p>
        </p:txBody>
      </p:sp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2FA304E7-60AA-4DB8-96E8-C211731AE2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690280"/>
              </p:ext>
            </p:extLst>
          </p:nvPr>
        </p:nvGraphicFramePr>
        <p:xfrm>
          <a:off x="8774782" y="2018980"/>
          <a:ext cx="3393892" cy="2307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64" name="Chart 63">
            <a:extLst>
              <a:ext uri="{FF2B5EF4-FFF2-40B4-BE49-F238E27FC236}">
                <a16:creationId xmlns:a16="http://schemas.microsoft.com/office/drawing/2014/main" id="{2CF37C6A-D281-46CD-9262-FC193BC417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5166"/>
              </p:ext>
            </p:extLst>
          </p:nvPr>
        </p:nvGraphicFramePr>
        <p:xfrm>
          <a:off x="3443167" y="1973077"/>
          <a:ext cx="5525766" cy="2560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67" name="Chart 66">
            <a:extLst>
              <a:ext uri="{FF2B5EF4-FFF2-40B4-BE49-F238E27FC236}">
                <a16:creationId xmlns:a16="http://schemas.microsoft.com/office/drawing/2014/main" id="{E9B60B51-1F33-43C2-801C-1F62D2F63E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4567684"/>
              </p:ext>
            </p:extLst>
          </p:nvPr>
        </p:nvGraphicFramePr>
        <p:xfrm>
          <a:off x="3443168" y="4364619"/>
          <a:ext cx="5666572" cy="2307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69" name="Chart 68">
            <a:extLst>
              <a:ext uri="{FF2B5EF4-FFF2-40B4-BE49-F238E27FC236}">
                <a16:creationId xmlns:a16="http://schemas.microsoft.com/office/drawing/2014/main" id="{1A04BE6C-DC19-475A-BA31-1716C5CB8B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6671381"/>
              </p:ext>
            </p:extLst>
          </p:nvPr>
        </p:nvGraphicFramePr>
        <p:xfrm>
          <a:off x="23327" y="990916"/>
          <a:ext cx="3274302" cy="274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graphicFrame>
        <p:nvGraphicFramePr>
          <p:cNvPr id="71" name="Chart 70">
            <a:extLst>
              <a:ext uri="{FF2B5EF4-FFF2-40B4-BE49-F238E27FC236}">
                <a16:creationId xmlns:a16="http://schemas.microsoft.com/office/drawing/2014/main" id="{1680185A-AFF6-4A0E-B6AA-753B5800BA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3105606"/>
              </p:ext>
            </p:extLst>
          </p:nvPr>
        </p:nvGraphicFramePr>
        <p:xfrm>
          <a:off x="8968933" y="4326278"/>
          <a:ext cx="3247666" cy="2423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</p:spTree>
    <p:extLst>
      <p:ext uri="{BB962C8B-B14F-4D97-AF65-F5344CB8AC3E}">
        <p14:creationId xmlns:p14="http://schemas.microsoft.com/office/powerpoint/2010/main" val="1764717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4AF8-06C0-4314-BB17-4610F549B0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/>
              <a:t>January to June </a:t>
            </a:r>
            <a:br>
              <a:rPr lang="en-ZA" b="1" dirty="0"/>
            </a:br>
            <a:r>
              <a:rPr lang="en-ZA" b="1" dirty="0"/>
              <a:t>Comparative Analysis of Human Rights Situation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6D0CE-521C-4F4C-979F-3B2A52CA73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351E41-388F-49A1-BEB1-E65A1DA3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12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65AF3FA-5391-4B83-B86D-AAD325293C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123483"/>
              </p:ext>
            </p:extLst>
          </p:nvPr>
        </p:nvGraphicFramePr>
        <p:xfrm>
          <a:off x="401444" y="814039"/>
          <a:ext cx="11519210" cy="5854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1016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B0249F4-1AA6-420A-AE34-20AE15323F26}"/>
              </a:ext>
            </a:extLst>
          </p:cNvPr>
          <p:cNvGraphicFramePr>
            <a:graphicFrameLocks/>
          </p:cNvGraphicFramePr>
          <p:nvPr/>
        </p:nvGraphicFramePr>
        <p:xfrm>
          <a:off x="635620" y="144967"/>
          <a:ext cx="11396545" cy="6356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523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AC25901-427D-4808-963D-539D7AD022BF}"/>
              </a:ext>
            </a:extLst>
          </p:cNvPr>
          <p:cNvGraphicFramePr>
            <a:graphicFrameLocks/>
          </p:cNvGraphicFramePr>
          <p:nvPr/>
        </p:nvGraphicFramePr>
        <p:xfrm>
          <a:off x="167268" y="379141"/>
          <a:ext cx="11731083" cy="627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9039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983D290-F057-4429-8F56-11944A571F13}"/>
              </a:ext>
            </a:extLst>
          </p:cNvPr>
          <p:cNvGraphicFramePr>
            <a:graphicFrameLocks/>
          </p:cNvGraphicFramePr>
          <p:nvPr/>
        </p:nvGraphicFramePr>
        <p:xfrm>
          <a:off x="211873" y="468351"/>
          <a:ext cx="11307337" cy="6144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8071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2195BB-C336-4FA0-B7B1-598BF8B333ED}"/>
              </a:ext>
            </a:extLst>
          </p:cNvPr>
          <p:cNvGraphicFramePr>
            <a:graphicFrameLocks/>
          </p:cNvGraphicFramePr>
          <p:nvPr/>
        </p:nvGraphicFramePr>
        <p:xfrm>
          <a:off x="457200" y="250371"/>
          <a:ext cx="11234057" cy="6302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3693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744D053-A205-47A8-8670-B0A7AEEE2E3D}"/>
              </a:ext>
            </a:extLst>
          </p:cNvPr>
          <p:cNvGraphicFramePr>
            <a:graphicFrameLocks/>
          </p:cNvGraphicFramePr>
          <p:nvPr/>
        </p:nvGraphicFramePr>
        <p:xfrm>
          <a:off x="200722" y="435429"/>
          <a:ext cx="11608419" cy="6215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131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38520-297B-4113-873C-FB85CEF8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ZA" sz="6100" dirty="0"/>
              <a:t>General Human Rights Situation</a:t>
            </a:r>
            <a:endParaRPr lang="en-GB" sz="6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7172C-3E61-4906-935F-057831470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69"/>
            <a:ext cx="5679440" cy="4247105"/>
          </a:xfrm>
        </p:spPr>
        <p:txBody>
          <a:bodyPr anchor="ctr">
            <a:normAutofit fontScale="92500" lnSpcReduction="10000"/>
          </a:bodyPr>
          <a:lstStyle/>
          <a:p>
            <a:r>
              <a:rPr lang="en-ZA" sz="2400" dirty="0"/>
              <a:t>Human rights complaints to the NHRC continue to witness astronomical rise</a:t>
            </a:r>
          </a:p>
          <a:p>
            <a:r>
              <a:rPr lang="en-ZA" sz="2400" dirty="0"/>
              <a:t>Mass killings and abductions are at the highest levels for this year.</a:t>
            </a:r>
          </a:p>
          <a:p>
            <a:r>
              <a:rPr lang="en-ZA" sz="2400" dirty="0"/>
              <a:t>Arrests and prolonged detention of journalists.</a:t>
            </a:r>
          </a:p>
          <a:p>
            <a:r>
              <a:rPr lang="en-ZA" sz="2400" dirty="0"/>
              <a:t>Killings of law enforcement and members of the Armed Forces</a:t>
            </a:r>
          </a:p>
          <a:p>
            <a:r>
              <a:rPr lang="en-ZA" sz="2400" dirty="0"/>
              <a:t>Rise in cases of violence against children and minors</a:t>
            </a:r>
          </a:p>
          <a:p>
            <a:r>
              <a:rPr lang="en-ZA" sz="2400" dirty="0"/>
              <a:t>Economic reforms impacting on the enjoyment of human rights.</a:t>
            </a:r>
            <a:endParaRPr lang="en-GB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CA96E-A0F9-4339-AD3B-73B58B29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461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941E4F-2C25-41BD-958E-FF276EA7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ZA" sz="4100" b="1" dirty="0">
                <a:solidFill>
                  <a:srgbClr val="FFFFFF"/>
                </a:solidFill>
              </a:rPr>
              <a:t>Acknowledgment </a:t>
            </a:r>
            <a:endParaRPr lang="en-GB" sz="4100" b="1" dirty="0">
              <a:solidFill>
                <a:srgbClr val="FFFFFF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B57A58-9E80-47C9-86AE-627B9734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ZA" dirty="0"/>
              <a:t>The NHRC is grateful to the United Nations Development Programme, the Office of the High Commissioner for Human Rights and GANHRI for their support to the Tripartite Partnership Programme (TPP).</a:t>
            </a:r>
            <a:endParaRPr lang="en-GB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343B724-DF40-4721-A8B9-60C83BEEA75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865" y="5334365"/>
            <a:ext cx="5181600" cy="76708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A16496-EAAE-42EE-B71C-5B16D918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489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A8BF7-D322-4E18-9B38-A02486D2CA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Thank You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FD48A-10D1-4B68-9B01-47BD43A3A3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45B8CC-B0D9-4FAA-A3E5-5F9399E02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728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CCA60-0977-4C75-85A6-B5CB0D4D9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ZA" dirty="0">
                <a:solidFill>
                  <a:srgbClr val="FFFFFF"/>
                </a:solidFill>
              </a:rPr>
              <a:t>NHRC June  2024 Human Rights Complaints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1570-B985-43EE-B9BC-7854A8BD8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ZA" dirty="0"/>
              <a:t>Total Number of Complaints: </a:t>
            </a:r>
            <a:r>
              <a:rPr lang="en-ZA" dirty="0">
                <a:highlight>
                  <a:srgbClr val="FFFF00"/>
                </a:highlight>
              </a:rPr>
              <a:t>106,604</a:t>
            </a:r>
          </a:p>
          <a:p>
            <a:pPr lvl="1"/>
            <a:r>
              <a:rPr lang="en-US" dirty="0"/>
              <a:t>Referred Complaints - 640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3BF67-2AA6-470F-A651-A8A7F73B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5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474335-E226-4301-9B69-4BBBAB6E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CF37C6A-D281-46CD-9262-FC193BC417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955641"/>
              </p:ext>
            </p:extLst>
          </p:nvPr>
        </p:nvGraphicFramePr>
        <p:xfrm>
          <a:off x="228601" y="136525"/>
          <a:ext cx="11146970" cy="621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912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AE9099C-99BB-49A6-B9E7-68523803C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F04C0C6-E750-40A0-AF3F-8E03F0DE70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5853981"/>
              </p:ext>
            </p:extLst>
          </p:nvPr>
        </p:nvGraphicFramePr>
        <p:xfrm>
          <a:off x="191386" y="228600"/>
          <a:ext cx="11855302" cy="612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11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71114F-8931-45E5-8DBD-C2DF755DA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D959775-1672-44CE-8C19-CDA0D9D7D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0020974"/>
              </p:ext>
            </p:extLst>
          </p:nvPr>
        </p:nvGraphicFramePr>
        <p:xfrm>
          <a:off x="1872343" y="446313"/>
          <a:ext cx="9154886" cy="5617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095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D4C38-2060-4EAC-9569-5E10CFC0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A04BE6C-DC19-475A-BA31-1716C5CB8B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607942"/>
              </p:ext>
            </p:extLst>
          </p:nvPr>
        </p:nvGraphicFramePr>
        <p:xfrm>
          <a:off x="293915" y="136525"/>
          <a:ext cx="11800114" cy="621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8064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5B60C5-829F-4002-9F6D-A377DD067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2E8090A-B6CB-4255-A106-9FA34E576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9669185"/>
              </p:ext>
            </p:extLst>
          </p:nvPr>
        </p:nvGraphicFramePr>
        <p:xfrm>
          <a:off x="95251" y="257175"/>
          <a:ext cx="10906124" cy="609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1466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123E97F-2CDD-4032-BC10-4F271DB58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June 2024 NHRC Human Rights Assessment Dashboard</a:t>
            </a:r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9B60B51-1F33-43C2-801C-1F62D2F63E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0517290"/>
              </p:ext>
            </p:extLst>
          </p:nvPr>
        </p:nvGraphicFramePr>
        <p:xfrm>
          <a:off x="185056" y="136525"/>
          <a:ext cx="11679841" cy="621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882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7157</TotalTime>
  <Words>529</Words>
  <Application>Microsoft Office PowerPoint</Application>
  <PresentationFormat>Widescreen</PresentationFormat>
  <Paragraphs>104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Lato Light</vt:lpstr>
      <vt:lpstr>Poppins</vt:lpstr>
      <vt:lpstr>Poppins Light</vt:lpstr>
      <vt:lpstr>Office Theme</vt:lpstr>
      <vt:lpstr>Presentation of June 2024</vt:lpstr>
      <vt:lpstr>General Human Rights Situation</vt:lpstr>
      <vt:lpstr>NHRC June  2024 Human Rights Complaints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States in Focus</vt:lpstr>
      <vt:lpstr>Issues in Focus</vt:lpstr>
      <vt:lpstr>PowerPoint Presentation</vt:lpstr>
      <vt:lpstr>January to June  Comparative Analysis of Human Rights Situation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Acknowledgment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January 2024</dc:title>
  <dc:creator>Hilary Ogbonna</dc:creator>
  <cp:lastModifiedBy>Hilary Ogbonna</cp:lastModifiedBy>
  <cp:revision>14</cp:revision>
  <dcterms:created xsi:type="dcterms:W3CDTF">2024-02-13T01:21:45Z</dcterms:created>
  <dcterms:modified xsi:type="dcterms:W3CDTF">2024-07-08T10:19:17Z</dcterms:modified>
</cp:coreProperties>
</file>